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85" r:id="rId2"/>
    <p:sldId id="316" r:id="rId3"/>
    <p:sldId id="323" r:id="rId4"/>
    <p:sldId id="286" r:id="rId5"/>
    <p:sldId id="302" r:id="rId6"/>
    <p:sldId id="319" r:id="rId7"/>
    <p:sldId id="318" r:id="rId8"/>
    <p:sldId id="315" r:id="rId9"/>
    <p:sldId id="322" r:id="rId10"/>
    <p:sldId id="320" r:id="rId11"/>
    <p:sldId id="321" r:id="rId12"/>
    <p:sldId id="297" r:id="rId13"/>
    <p:sldId id="284" r:id="rId1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788" autoAdjust="0"/>
  </p:normalViewPr>
  <p:slideViewPr>
    <p:cSldViewPr>
      <p:cViewPr>
        <p:scale>
          <a:sx n="74" d="100"/>
          <a:sy n="74" d="100"/>
        </p:scale>
        <p:origin x="-2176" y="-2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DB559F-F5FD-4860-9305-7DA3D53DCACA}" type="doc">
      <dgm:prSet loTypeId="urn:microsoft.com/office/officeart/2008/layout/RadialCluster" loCatId="cycle" qsTypeId="urn:microsoft.com/office/officeart/2005/8/quickstyle/simple2" qsCatId="simple" csTypeId="urn:microsoft.com/office/officeart/2005/8/colors/accent4_5" csCatId="accent4" phldr="1"/>
      <dgm:spPr/>
      <dgm:t>
        <a:bodyPr/>
        <a:lstStyle/>
        <a:p>
          <a:endParaRPr lang="en-US"/>
        </a:p>
      </dgm:t>
    </dgm:pt>
    <dgm:pt modelId="{0722F1DA-DB19-49BC-A816-D25BEE4E5C1E}">
      <dgm:prSet phldrT="[Text]" custT="1"/>
      <dgm:spPr>
        <a:solidFill>
          <a:srgbClr val="CC6600">
            <a:alpha val="90000"/>
          </a:srgbClr>
        </a:solidFill>
        <a:ln>
          <a:solidFill>
            <a:srgbClr val="CC6600"/>
          </a:solidFill>
        </a:ln>
        <a:scene3d>
          <a:camera prst="orthographicFront"/>
          <a:lightRig rig="threePt" dir="t"/>
        </a:scene3d>
        <a:sp3d>
          <a:bevelT prst="convex"/>
        </a:sp3d>
      </dgm:spPr>
      <dgm:t>
        <a:bodyPr/>
        <a:lstStyle/>
        <a:p>
          <a:r>
            <a:rPr lang="en-US" sz="2800" b="1" dirty="0" smtClean="0">
              <a:latin typeface="Calibri" pitchFamily="34" charset="0"/>
              <a:cs typeface="Calibri" pitchFamily="34" charset="0"/>
            </a:rPr>
            <a:t>Common Core</a:t>
          </a:r>
          <a:endParaRPr lang="en-US" sz="2800" b="1" dirty="0">
            <a:latin typeface="Calibri" pitchFamily="34" charset="0"/>
            <a:cs typeface="Calibri" pitchFamily="34" charset="0"/>
          </a:endParaRPr>
        </a:p>
      </dgm:t>
    </dgm:pt>
    <dgm:pt modelId="{65FC4EB6-10A5-4B79-A965-217B439D90ED}" type="parTrans" cxnId="{7E0294A7-D2C3-41F8-8CCC-FDAAA6157B0C}">
      <dgm:prSet/>
      <dgm:spPr/>
      <dgm:t>
        <a:bodyPr/>
        <a:lstStyle/>
        <a:p>
          <a:endParaRPr lang="en-US"/>
        </a:p>
      </dgm:t>
    </dgm:pt>
    <dgm:pt modelId="{1394C143-36CB-4376-B909-316A007EA198}" type="sibTrans" cxnId="{7E0294A7-D2C3-41F8-8CCC-FDAAA6157B0C}">
      <dgm:prSet/>
      <dgm:spPr/>
      <dgm:t>
        <a:bodyPr/>
        <a:lstStyle/>
        <a:p>
          <a:endParaRPr lang="en-US"/>
        </a:p>
      </dgm:t>
    </dgm:pt>
    <dgm:pt modelId="{761E5F15-6D9C-470E-A2F5-85E924EB0B70}">
      <dgm:prSet phldrT="[Text]" custT="1"/>
      <dgm:spPr>
        <a:solidFill>
          <a:schemeClr val="bg1">
            <a:lumMod val="95000"/>
            <a:alpha val="76667"/>
          </a:schemeClr>
        </a:solidFill>
        <a:ln>
          <a:solidFill>
            <a:srgbClr val="CC6600"/>
          </a:solidFill>
        </a:ln>
        <a:scene3d>
          <a:camera prst="orthographicFront"/>
          <a:lightRig rig="threePt" dir="t"/>
        </a:scene3d>
        <a:sp3d>
          <a:bevelT prst="convex"/>
        </a:sp3d>
      </dgm:spPr>
      <dgm:t>
        <a:bodyPr/>
        <a:lstStyle/>
        <a:p>
          <a:r>
            <a:rPr lang="en-US" sz="2400" b="1" dirty="0" smtClean="0">
              <a:solidFill>
                <a:schemeClr val="tx1"/>
              </a:solidFill>
              <a:latin typeface="Calibri" pitchFamily="34" charset="0"/>
              <a:cs typeface="Calibri" pitchFamily="34" charset="0"/>
            </a:rPr>
            <a:t>Content Standards</a:t>
          </a:r>
          <a:endParaRPr lang="en-US" sz="2400" b="1" dirty="0">
            <a:solidFill>
              <a:schemeClr val="tx1"/>
            </a:solidFill>
            <a:latin typeface="Calibri" pitchFamily="34" charset="0"/>
            <a:cs typeface="Calibri" pitchFamily="34" charset="0"/>
          </a:endParaRPr>
        </a:p>
      </dgm:t>
    </dgm:pt>
    <dgm:pt modelId="{356F8116-5F51-4C02-8433-CF39B2F321CB}" type="parTrans" cxnId="{EEB5754B-DD0D-4606-A345-261C302412BD}">
      <dgm:prSet/>
      <dgm:spPr>
        <a:ln w="38100"/>
      </dgm:spPr>
      <dgm:t>
        <a:bodyPr/>
        <a:lstStyle/>
        <a:p>
          <a:endParaRPr lang="en-US"/>
        </a:p>
      </dgm:t>
    </dgm:pt>
    <dgm:pt modelId="{2777D72A-F641-49E1-AB3A-1550EDCF5C9B}" type="sibTrans" cxnId="{EEB5754B-DD0D-4606-A345-261C302412BD}">
      <dgm:prSet/>
      <dgm:spPr/>
      <dgm:t>
        <a:bodyPr/>
        <a:lstStyle/>
        <a:p>
          <a:endParaRPr lang="en-US"/>
        </a:p>
      </dgm:t>
    </dgm:pt>
    <dgm:pt modelId="{F678CC1E-AE50-4881-BB12-053F472BC8B2}">
      <dgm:prSet phldrT="[Text]"/>
      <dgm:spPr>
        <a:solidFill>
          <a:schemeClr val="bg1">
            <a:lumMod val="95000"/>
            <a:alpha val="63333"/>
          </a:schemeClr>
        </a:solidFill>
        <a:ln>
          <a:solidFill>
            <a:srgbClr val="CC6600"/>
          </a:solidFill>
        </a:ln>
        <a:scene3d>
          <a:camera prst="orthographicFront"/>
          <a:lightRig rig="threePt" dir="t"/>
        </a:scene3d>
        <a:sp3d>
          <a:bevelT prst="convex"/>
        </a:sp3d>
      </dgm:spPr>
      <dgm:t>
        <a:bodyPr/>
        <a:lstStyle/>
        <a:p>
          <a:r>
            <a:rPr lang="en-US" b="1" dirty="0" smtClean="0">
              <a:solidFill>
                <a:schemeClr val="tx1"/>
              </a:solidFill>
              <a:latin typeface="Calibri" pitchFamily="34" charset="0"/>
              <a:cs typeface="Calibri" pitchFamily="34" charset="0"/>
            </a:rPr>
            <a:t>Instructional Shifts</a:t>
          </a:r>
          <a:endParaRPr lang="en-US" b="1" dirty="0">
            <a:solidFill>
              <a:schemeClr val="tx1"/>
            </a:solidFill>
            <a:latin typeface="Calibri" pitchFamily="34" charset="0"/>
            <a:cs typeface="Calibri" pitchFamily="34" charset="0"/>
          </a:endParaRPr>
        </a:p>
      </dgm:t>
    </dgm:pt>
    <dgm:pt modelId="{1672DA26-47AB-4CC7-9F4E-FDE47FD12C31}" type="parTrans" cxnId="{8E5C1B39-0CBF-4F99-BF7B-25272FE1CE74}">
      <dgm:prSet/>
      <dgm:spPr>
        <a:ln w="38100"/>
      </dgm:spPr>
      <dgm:t>
        <a:bodyPr/>
        <a:lstStyle/>
        <a:p>
          <a:endParaRPr lang="en-US"/>
        </a:p>
      </dgm:t>
    </dgm:pt>
    <dgm:pt modelId="{34B9BBB1-31F2-4194-822D-0EF3D0608EF3}" type="sibTrans" cxnId="{8E5C1B39-0CBF-4F99-BF7B-25272FE1CE74}">
      <dgm:prSet/>
      <dgm:spPr/>
      <dgm:t>
        <a:bodyPr/>
        <a:lstStyle/>
        <a:p>
          <a:endParaRPr lang="en-US"/>
        </a:p>
      </dgm:t>
    </dgm:pt>
    <dgm:pt modelId="{2E4204D3-6696-471C-994E-002F52A4DEFB}">
      <dgm:prSet phldrT="[Text]" custT="1"/>
      <dgm:spPr>
        <a:solidFill>
          <a:schemeClr val="bg1">
            <a:lumMod val="95000"/>
            <a:alpha val="50000"/>
          </a:schemeClr>
        </a:solidFill>
        <a:ln>
          <a:solidFill>
            <a:srgbClr val="CC6600"/>
          </a:solidFill>
        </a:ln>
        <a:scene3d>
          <a:camera prst="orthographicFront"/>
          <a:lightRig rig="threePt" dir="t"/>
        </a:scene3d>
        <a:sp3d>
          <a:bevelT prst="convex"/>
        </a:sp3d>
      </dgm:spPr>
      <dgm:t>
        <a:bodyPr/>
        <a:lstStyle/>
        <a:p>
          <a:r>
            <a:rPr lang="en-US" sz="2200" b="1" dirty="0" smtClean="0">
              <a:solidFill>
                <a:schemeClr val="tx1"/>
              </a:solidFill>
              <a:latin typeface="Calibri" pitchFamily="34" charset="0"/>
              <a:cs typeface="Calibri" pitchFamily="34" charset="0"/>
            </a:rPr>
            <a:t>Practices  </a:t>
          </a:r>
          <a:r>
            <a:rPr lang="en-US" sz="2200" b="0" dirty="0" smtClean="0">
              <a:solidFill>
                <a:schemeClr val="tx1"/>
              </a:solidFill>
              <a:latin typeface="Calibri" pitchFamily="34" charset="0"/>
              <a:cs typeface="Calibri" pitchFamily="34" charset="0"/>
            </a:rPr>
            <a:t>(Math)/ </a:t>
          </a:r>
        </a:p>
        <a:p>
          <a:r>
            <a:rPr lang="en-US" sz="2200" b="1" dirty="0" smtClean="0">
              <a:solidFill>
                <a:schemeClr val="tx1"/>
              </a:solidFill>
              <a:latin typeface="Calibri" pitchFamily="34" charset="0"/>
              <a:cs typeface="Calibri" pitchFamily="34" charset="0"/>
            </a:rPr>
            <a:t>College and Career Ready Descriptors </a:t>
          </a:r>
          <a:r>
            <a:rPr lang="en-US" sz="2200" b="0" dirty="0" smtClean="0">
              <a:solidFill>
                <a:schemeClr val="tx1"/>
              </a:solidFill>
              <a:latin typeface="Calibri" pitchFamily="34" charset="0"/>
              <a:cs typeface="Calibri" pitchFamily="34" charset="0"/>
            </a:rPr>
            <a:t>(ELA)</a:t>
          </a:r>
          <a:endParaRPr lang="en-US" sz="2200" b="0" dirty="0">
            <a:solidFill>
              <a:schemeClr val="tx1"/>
            </a:solidFill>
            <a:latin typeface="Calibri" pitchFamily="34" charset="0"/>
            <a:cs typeface="Calibri" pitchFamily="34" charset="0"/>
          </a:endParaRPr>
        </a:p>
      </dgm:t>
    </dgm:pt>
    <dgm:pt modelId="{8EB85BD8-81E3-4F4E-A4C5-F15A9B24E19C}" type="parTrans" cxnId="{D1C260D4-D99D-4E6C-B095-28C440845622}">
      <dgm:prSet/>
      <dgm:spPr>
        <a:ln w="38100"/>
      </dgm:spPr>
      <dgm:t>
        <a:bodyPr/>
        <a:lstStyle/>
        <a:p>
          <a:endParaRPr lang="en-US"/>
        </a:p>
      </dgm:t>
    </dgm:pt>
    <dgm:pt modelId="{938CB149-691F-4DB6-B5D4-E29CACCD5F4D}" type="sibTrans" cxnId="{D1C260D4-D99D-4E6C-B095-28C440845622}">
      <dgm:prSet/>
      <dgm:spPr/>
      <dgm:t>
        <a:bodyPr/>
        <a:lstStyle/>
        <a:p>
          <a:endParaRPr lang="en-US"/>
        </a:p>
      </dgm:t>
    </dgm:pt>
    <dgm:pt modelId="{A38EA9D7-12DF-47DA-9DE7-D262E9C177CC}" type="pres">
      <dgm:prSet presAssocID="{E9DB559F-F5FD-4860-9305-7DA3D53DCACA}" presName="Name0" presStyleCnt="0">
        <dgm:presLayoutVars>
          <dgm:chMax val="1"/>
          <dgm:chPref val="1"/>
          <dgm:dir/>
          <dgm:animOne val="branch"/>
          <dgm:animLvl val="lvl"/>
        </dgm:presLayoutVars>
      </dgm:prSet>
      <dgm:spPr/>
      <dgm:t>
        <a:bodyPr/>
        <a:lstStyle/>
        <a:p>
          <a:endParaRPr lang="en-US"/>
        </a:p>
      </dgm:t>
    </dgm:pt>
    <dgm:pt modelId="{10A575B0-8C5E-450A-8B3F-43F0D9660166}" type="pres">
      <dgm:prSet presAssocID="{0722F1DA-DB19-49BC-A816-D25BEE4E5C1E}" presName="singleCycle" presStyleCnt="0"/>
      <dgm:spPr/>
    </dgm:pt>
    <dgm:pt modelId="{47C81AE8-F7F6-42D6-8CCF-7CA3D277BF1E}" type="pres">
      <dgm:prSet presAssocID="{0722F1DA-DB19-49BC-A816-D25BEE4E5C1E}" presName="singleCenter" presStyleLbl="node1" presStyleIdx="0" presStyleCnt="4" custScaleX="146907" custLinFactNeighborX="2717" custLinFactNeighborY="8707">
        <dgm:presLayoutVars>
          <dgm:chMax val="7"/>
          <dgm:chPref val="7"/>
        </dgm:presLayoutVars>
      </dgm:prSet>
      <dgm:spPr/>
      <dgm:t>
        <a:bodyPr/>
        <a:lstStyle/>
        <a:p>
          <a:endParaRPr lang="en-US"/>
        </a:p>
      </dgm:t>
    </dgm:pt>
    <dgm:pt modelId="{8D38E621-DF6E-4321-907E-079B9FFB8616}" type="pres">
      <dgm:prSet presAssocID="{356F8116-5F51-4C02-8433-CF39B2F321CB}" presName="Name56" presStyleLbl="parChTrans1D2" presStyleIdx="0" presStyleCnt="3"/>
      <dgm:spPr/>
      <dgm:t>
        <a:bodyPr/>
        <a:lstStyle/>
        <a:p>
          <a:endParaRPr lang="en-US"/>
        </a:p>
      </dgm:t>
    </dgm:pt>
    <dgm:pt modelId="{77F1CB3B-CBA5-4C1A-8479-AE3698617C1B}" type="pres">
      <dgm:prSet presAssocID="{761E5F15-6D9C-470E-A2F5-85E924EB0B70}" presName="text0" presStyleLbl="node1" presStyleIdx="1" presStyleCnt="4" custScaleX="283465" custScaleY="221901" custRadScaleRad="79599" custRadScaleInc="6740">
        <dgm:presLayoutVars>
          <dgm:bulletEnabled val="1"/>
        </dgm:presLayoutVars>
      </dgm:prSet>
      <dgm:spPr/>
      <dgm:t>
        <a:bodyPr/>
        <a:lstStyle/>
        <a:p>
          <a:endParaRPr lang="en-US"/>
        </a:p>
      </dgm:t>
    </dgm:pt>
    <dgm:pt modelId="{56D06A3C-7E56-46AF-8C63-2CC4DA20CE2F}" type="pres">
      <dgm:prSet presAssocID="{1672DA26-47AB-4CC7-9F4E-FDE47FD12C31}" presName="Name56" presStyleLbl="parChTrans1D2" presStyleIdx="1" presStyleCnt="3"/>
      <dgm:spPr/>
      <dgm:t>
        <a:bodyPr/>
        <a:lstStyle/>
        <a:p>
          <a:endParaRPr lang="en-US"/>
        </a:p>
      </dgm:t>
    </dgm:pt>
    <dgm:pt modelId="{14AEB114-B6B0-4E46-8F97-A7A5AC85D596}" type="pres">
      <dgm:prSet presAssocID="{F678CC1E-AE50-4881-BB12-053F472BC8B2}" presName="text0" presStyleLbl="node1" presStyleIdx="2" presStyleCnt="4" custScaleX="272377" custScaleY="257820" custRadScaleRad="157232" custRadScaleInc="-28483">
        <dgm:presLayoutVars>
          <dgm:bulletEnabled val="1"/>
        </dgm:presLayoutVars>
      </dgm:prSet>
      <dgm:spPr/>
      <dgm:t>
        <a:bodyPr/>
        <a:lstStyle/>
        <a:p>
          <a:endParaRPr lang="en-US"/>
        </a:p>
      </dgm:t>
    </dgm:pt>
    <dgm:pt modelId="{B2DC80B1-3FF3-4B2B-A877-AA2CDEEF88E0}" type="pres">
      <dgm:prSet presAssocID="{8EB85BD8-81E3-4F4E-A4C5-F15A9B24E19C}" presName="Name56" presStyleLbl="parChTrans1D2" presStyleIdx="2" presStyleCnt="3"/>
      <dgm:spPr/>
      <dgm:t>
        <a:bodyPr/>
        <a:lstStyle/>
        <a:p>
          <a:endParaRPr lang="en-US"/>
        </a:p>
      </dgm:t>
    </dgm:pt>
    <dgm:pt modelId="{06FEF4B9-912F-4E45-9ED9-26394A8A99DE}" type="pres">
      <dgm:prSet presAssocID="{2E4204D3-6696-471C-994E-002F52A4DEFB}" presName="text0" presStyleLbl="node1" presStyleIdx="3" presStyleCnt="4" custScaleX="307740" custScaleY="297161" custRadScaleRad="126345" custRadScaleInc="20736">
        <dgm:presLayoutVars>
          <dgm:bulletEnabled val="1"/>
        </dgm:presLayoutVars>
      </dgm:prSet>
      <dgm:spPr/>
      <dgm:t>
        <a:bodyPr/>
        <a:lstStyle/>
        <a:p>
          <a:endParaRPr lang="en-US"/>
        </a:p>
      </dgm:t>
    </dgm:pt>
  </dgm:ptLst>
  <dgm:cxnLst>
    <dgm:cxn modelId="{09D9049D-958B-430D-B854-7C15B9FD0400}" type="presOf" srcId="{1672DA26-47AB-4CC7-9F4E-FDE47FD12C31}" destId="{56D06A3C-7E56-46AF-8C63-2CC4DA20CE2F}" srcOrd="0" destOrd="0" presId="urn:microsoft.com/office/officeart/2008/layout/RadialCluster"/>
    <dgm:cxn modelId="{5D2ED1B6-7641-40B9-BC63-1A88915AD0A0}" type="presOf" srcId="{E9DB559F-F5FD-4860-9305-7DA3D53DCACA}" destId="{A38EA9D7-12DF-47DA-9DE7-D262E9C177CC}" srcOrd="0" destOrd="0" presId="urn:microsoft.com/office/officeart/2008/layout/RadialCluster"/>
    <dgm:cxn modelId="{8F2907B8-7E07-429D-8B14-F8EC1C64721E}" type="presOf" srcId="{2E4204D3-6696-471C-994E-002F52A4DEFB}" destId="{06FEF4B9-912F-4E45-9ED9-26394A8A99DE}" srcOrd="0" destOrd="0" presId="urn:microsoft.com/office/officeart/2008/layout/RadialCluster"/>
    <dgm:cxn modelId="{D1C260D4-D99D-4E6C-B095-28C440845622}" srcId="{0722F1DA-DB19-49BC-A816-D25BEE4E5C1E}" destId="{2E4204D3-6696-471C-994E-002F52A4DEFB}" srcOrd="2" destOrd="0" parTransId="{8EB85BD8-81E3-4F4E-A4C5-F15A9B24E19C}" sibTransId="{938CB149-691F-4DB6-B5D4-E29CACCD5F4D}"/>
    <dgm:cxn modelId="{067C8955-C598-4D57-9A9F-015718252D26}" type="presOf" srcId="{0722F1DA-DB19-49BC-A816-D25BEE4E5C1E}" destId="{47C81AE8-F7F6-42D6-8CCF-7CA3D277BF1E}" srcOrd="0" destOrd="0" presId="urn:microsoft.com/office/officeart/2008/layout/RadialCluster"/>
    <dgm:cxn modelId="{492387CF-D126-4668-AB8F-B149A4A64926}" type="presOf" srcId="{8EB85BD8-81E3-4F4E-A4C5-F15A9B24E19C}" destId="{B2DC80B1-3FF3-4B2B-A877-AA2CDEEF88E0}" srcOrd="0" destOrd="0" presId="urn:microsoft.com/office/officeart/2008/layout/RadialCluster"/>
    <dgm:cxn modelId="{8E5C1B39-0CBF-4F99-BF7B-25272FE1CE74}" srcId="{0722F1DA-DB19-49BC-A816-D25BEE4E5C1E}" destId="{F678CC1E-AE50-4881-BB12-053F472BC8B2}" srcOrd="1" destOrd="0" parTransId="{1672DA26-47AB-4CC7-9F4E-FDE47FD12C31}" sibTransId="{34B9BBB1-31F2-4194-822D-0EF3D0608EF3}"/>
    <dgm:cxn modelId="{EEB5754B-DD0D-4606-A345-261C302412BD}" srcId="{0722F1DA-DB19-49BC-A816-D25BEE4E5C1E}" destId="{761E5F15-6D9C-470E-A2F5-85E924EB0B70}" srcOrd="0" destOrd="0" parTransId="{356F8116-5F51-4C02-8433-CF39B2F321CB}" sibTransId="{2777D72A-F641-49E1-AB3A-1550EDCF5C9B}"/>
    <dgm:cxn modelId="{C05092F6-A56D-4D6F-8099-E17C111906DF}" type="presOf" srcId="{356F8116-5F51-4C02-8433-CF39B2F321CB}" destId="{8D38E621-DF6E-4321-907E-079B9FFB8616}" srcOrd="0" destOrd="0" presId="urn:microsoft.com/office/officeart/2008/layout/RadialCluster"/>
    <dgm:cxn modelId="{004E5F19-304E-46D8-B6AC-8CF806E833C3}" type="presOf" srcId="{F678CC1E-AE50-4881-BB12-053F472BC8B2}" destId="{14AEB114-B6B0-4E46-8F97-A7A5AC85D596}" srcOrd="0" destOrd="0" presId="urn:microsoft.com/office/officeart/2008/layout/RadialCluster"/>
    <dgm:cxn modelId="{78612226-1BAD-49B5-854C-CE689ABF3BDD}" type="presOf" srcId="{761E5F15-6D9C-470E-A2F5-85E924EB0B70}" destId="{77F1CB3B-CBA5-4C1A-8479-AE3698617C1B}" srcOrd="0" destOrd="0" presId="urn:microsoft.com/office/officeart/2008/layout/RadialCluster"/>
    <dgm:cxn modelId="{7E0294A7-D2C3-41F8-8CCC-FDAAA6157B0C}" srcId="{E9DB559F-F5FD-4860-9305-7DA3D53DCACA}" destId="{0722F1DA-DB19-49BC-A816-D25BEE4E5C1E}" srcOrd="0" destOrd="0" parTransId="{65FC4EB6-10A5-4B79-A965-217B439D90ED}" sibTransId="{1394C143-36CB-4376-B909-316A007EA198}"/>
    <dgm:cxn modelId="{9ECE471A-75FA-4CDA-8507-F6AA25AAD6BA}" type="presParOf" srcId="{A38EA9D7-12DF-47DA-9DE7-D262E9C177CC}" destId="{10A575B0-8C5E-450A-8B3F-43F0D9660166}" srcOrd="0" destOrd="0" presId="urn:microsoft.com/office/officeart/2008/layout/RadialCluster"/>
    <dgm:cxn modelId="{C96C4E73-22A1-42DC-95E9-D6E5417ABC0E}" type="presParOf" srcId="{10A575B0-8C5E-450A-8B3F-43F0D9660166}" destId="{47C81AE8-F7F6-42D6-8CCF-7CA3D277BF1E}" srcOrd="0" destOrd="0" presId="urn:microsoft.com/office/officeart/2008/layout/RadialCluster"/>
    <dgm:cxn modelId="{1FE289EA-ACE5-4E7C-8842-EFD0CFD6E209}" type="presParOf" srcId="{10A575B0-8C5E-450A-8B3F-43F0D9660166}" destId="{8D38E621-DF6E-4321-907E-079B9FFB8616}" srcOrd="1" destOrd="0" presId="urn:microsoft.com/office/officeart/2008/layout/RadialCluster"/>
    <dgm:cxn modelId="{0828DE46-3800-4294-B9AC-9174AB505C77}" type="presParOf" srcId="{10A575B0-8C5E-450A-8B3F-43F0D9660166}" destId="{77F1CB3B-CBA5-4C1A-8479-AE3698617C1B}" srcOrd="2" destOrd="0" presId="urn:microsoft.com/office/officeart/2008/layout/RadialCluster"/>
    <dgm:cxn modelId="{564BC3AA-D346-4AF5-B6DF-7F47DD63A75E}" type="presParOf" srcId="{10A575B0-8C5E-450A-8B3F-43F0D9660166}" destId="{56D06A3C-7E56-46AF-8C63-2CC4DA20CE2F}" srcOrd="3" destOrd="0" presId="urn:microsoft.com/office/officeart/2008/layout/RadialCluster"/>
    <dgm:cxn modelId="{B8EC414D-74FC-45EC-BF1D-3641C8AAEE77}" type="presParOf" srcId="{10A575B0-8C5E-450A-8B3F-43F0D9660166}" destId="{14AEB114-B6B0-4E46-8F97-A7A5AC85D596}" srcOrd="4" destOrd="0" presId="urn:microsoft.com/office/officeart/2008/layout/RadialCluster"/>
    <dgm:cxn modelId="{87937504-5390-4914-A782-593327963A19}" type="presParOf" srcId="{10A575B0-8C5E-450A-8B3F-43F0D9660166}" destId="{B2DC80B1-3FF3-4B2B-A877-AA2CDEEF88E0}" srcOrd="5" destOrd="0" presId="urn:microsoft.com/office/officeart/2008/layout/RadialCluster"/>
    <dgm:cxn modelId="{A2AFF90C-17FB-4E07-BE9B-80B107399E1B}" type="presParOf" srcId="{10A575B0-8C5E-450A-8B3F-43F0D9660166}" destId="{06FEF4B9-912F-4E45-9ED9-26394A8A99DE}"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3F227A-11FF-452F-ADE2-C6627DA32F80}" type="doc">
      <dgm:prSet loTypeId="urn:microsoft.com/office/officeart/2005/8/layout/cycle3" loCatId="cycle" qsTypeId="urn:microsoft.com/office/officeart/2005/8/quickstyle/simple2" qsCatId="simple" csTypeId="urn:microsoft.com/office/officeart/2005/8/colors/accent0_2" csCatId="mainScheme" phldr="1"/>
      <dgm:spPr/>
      <dgm:t>
        <a:bodyPr/>
        <a:lstStyle/>
        <a:p>
          <a:endParaRPr lang="en-US"/>
        </a:p>
      </dgm:t>
    </dgm:pt>
    <dgm:pt modelId="{3B2DCF8D-740C-41EF-B752-B0940B5E9F6C}">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Expected Evidence of  Student Learning</a:t>
          </a:r>
          <a:endParaRPr lang="en-US" sz="2000" b="1" dirty="0">
            <a:latin typeface="Calibri" pitchFamily="34" charset="0"/>
            <a:cs typeface="Calibri" pitchFamily="34" charset="0"/>
          </a:endParaRPr>
        </a:p>
      </dgm:t>
    </dgm:pt>
    <dgm:pt modelId="{407A5385-DA1C-49C5-8725-4D061C9B597A}" type="parTrans" cxnId="{C5C08AC7-3C23-4699-8366-553798C8F76A}">
      <dgm:prSet/>
      <dgm:spPr/>
      <dgm:t>
        <a:bodyPr/>
        <a:lstStyle/>
        <a:p>
          <a:endParaRPr lang="en-US"/>
        </a:p>
      </dgm:t>
    </dgm:pt>
    <dgm:pt modelId="{16B71731-EE65-4916-84EA-762E0391A689}" type="sibTrans" cxnId="{C5C08AC7-3C23-4699-8366-553798C8F76A}">
      <dgm:prSet/>
      <dgm:spPr/>
      <dgm:t>
        <a:bodyPr/>
        <a:lstStyle/>
        <a:p>
          <a:endParaRPr lang="en-US"/>
        </a:p>
      </dgm:t>
    </dgm:pt>
    <dgm:pt modelId="{BEA1E85D-0E72-4706-B4EE-2BF22C741E4F}">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Model Construction (Trying on the Work)</a:t>
          </a:r>
          <a:endParaRPr lang="en-US" sz="2000" b="1" dirty="0">
            <a:latin typeface="Calibri" pitchFamily="34" charset="0"/>
            <a:cs typeface="Calibri" pitchFamily="34" charset="0"/>
          </a:endParaRPr>
        </a:p>
      </dgm:t>
    </dgm:pt>
    <dgm:pt modelId="{AE8FE370-82B9-40C9-A0F3-EEEE9FF479ED}" type="parTrans" cxnId="{C9D76508-D842-45A5-B2A0-2276E65D7CD3}">
      <dgm:prSet/>
      <dgm:spPr/>
      <dgm:t>
        <a:bodyPr/>
        <a:lstStyle/>
        <a:p>
          <a:endParaRPr lang="en-US"/>
        </a:p>
      </dgm:t>
    </dgm:pt>
    <dgm:pt modelId="{6F6D32F2-C4A5-4079-B707-1B36A5586063}" type="sibTrans" cxnId="{C9D76508-D842-45A5-B2A0-2276E65D7CD3}">
      <dgm:prSet/>
      <dgm:spPr/>
      <dgm:t>
        <a:bodyPr/>
        <a:lstStyle/>
        <a:p>
          <a:endParaRPr lang="en-US"/>
        </a:p>
      </dgm:t>
    </dgm:pt>
    <dgm:pt modelId="{E613D3B3-3042-4EEB-BC90-EBCED1CEC557}">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Task &amp;                  Instructional Plan</a:t>
          </a:r>
          <a:endParaRPr lang="en-US" sz="2000" b="1" dirty="0">
            <a:latin typeface="Calibri" pitchFamily="34" charset="0"/>
            <a:cs typeface="Calibri" pitchFamily="34" charset="0"/>
          </a:endParaRPr>
        </a:p>
      </dgm:t>
    </dgm:pt>
    <dgm:pt modelId="{82695ACA-A2F7-4EC3-9B42-AB27146C9D51}" type="parTrans" cxnId="{4367BB59-3DAE-4ADD-9B7B-749E6484778C}">
      <dgm:prSet/>
      <dgm:spPr/>
      <dgm:t>
        <a:bodyPr/>
        <a:lstStyle/>
        <a:p>
          <a:endParaRPr lang="en-US"/>
        </a:p>
      </dgm:t>
    </dgm:pt>
    <dgm:pt modelId="{54700DB2-FA35-4522-9FC0-E77F6FD41566}" type="sibTrans" cxnId="{4367BB59-3DAE-4ADD-9B7B-749E6484778C}">
      <dgm:prSet/>
      <dgm:spPr/>
      <dgm:t>
        <a:bodyPr/>
        <a:lstStyle/>
        <a:p>
          <a:endParaRPr lang="en-US"/>
        </a:p>
      </dgm:t>
    </dgm:pt>
    <dgm:pt modelId="{C021A825-F08C-48FD-8DDC-21423EC01E64}">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Student Work Examination</a:t>
          </a:r>
          <a:endParaRPr lang="en-US" sz="2000" b="1" dirty="0">
            <a:latin typeface="Calibri" pitchFamily="34" charset="0"/>
            <a:cs typeface="Calibri" pitchFamily="34" charset="0"/>
          </a:endParaRPr>
        </a:p>
      </dgm:t>
    </dgm:pt>
    <dgm:pt modelId="{4A2DCC74-117E-4128-A188-466151AA4FD9}" type="parTrans" cxnId="{A1447245-A475-4919-8300-1E80CE04288D}">
      <dgm:prSet/>
      <dgm:spPr/>
      <dgm:t>
        <a:bodyPr/>
        <a:lstStyle/>
        <a:p>
          <a:endParaRPr lang="en-US"/>
        </a:p>
      </dgm:t>
    </dgm:pt>
    <dgm:pt modelId="{3563645C-D0DB-49C5-B8EF-413693E4D93C}" type="sibTrans" cxnId="{A1447245-A475-4919-8300-1E80CE04288D}">
      <dgm:prSet/>
      <dgm:spPr/>
      <dgm:t>
        <a:bodyPr/>
        <a:lstStyle/>
        <a:p>
          <a:endParaRPr lang="en-US"/>
        </a:p>
      </dgm:t>
    </dgm:pt>
    <dgm:pt modelId="{AC877BC5-2FD3-4F06-822B-D4F89598E8ED}">
      <dgm:prSet phldrT="[Tex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Revision of Task &amp;                 Instructional Plan</a:t>
          </a:r>
          <a:endParaRPr lang="en-US" sz="2000" b="1" dirty="0">
            <a:latin typeface="Calibri" pitchFamily="34" charset="0"/>
            <a:cs typeface="Calibri" pitchFamily="34" charset="0"/>
          </a:endParaRPr>
        </a:p>
      </dgm:t>
    </dgm:pt>
    <dgm:pt modelId="{296714EF-27BA-490F-886D-525C2117D1D0}" type="parTrans" cxnId="{FF8526DB-680B-4593-9FFC-C4CFC4305BCC}">
      <dgm:prSet/>
      <dgm:spPr/>
      <dgm:t>
        <a:bodyPr/>
        <a:lstStyle/>
        <a:p>
          <a:endParaRPr lang="en-US"/>
        </a:p>
      </dgm:t>
    </dgm:pt>
    <dgm:pt modelId="{1A29205B-DAD0-44C4-A149-B383A6A6E6B9}" type="sibTrans" cxnId="{FF8526DB-680B-4593-9FFC-C4CFC4305BCC}">
      <dgm:prSet/>
      <dgm:spPr/>
      <dgm:t>
        <a:bodyPr/>
        <a:lstStyle/>
        <a:p>
          <a:endParaRPr lang="en-US"/>
        </a:p>
      </dgm:t>
    </dgm:pt>
    <dgm:pt modelId="{5F05FE68-2554-4940-A31D-6479597B6549}">
      <dgm:prSet custT="1"/>
      <dgm:spPr>
        <a:ln>
          <a:solidFill>
            <a:srgbClr val="CC6600"/>
          </a:solidFill>
        </a:ln>
        <a:scene3d>
          <a:camera prst="orthographicFront"/>
          <a:lightRig rig="threePt" dir="t"/>
        </a:scene3d>
        <a:sp3d>
          <a:bevelT prst="convex"/>
        </a:sp3d>
      </dgm:spPr>
      <dgm:t>
        <a:bodyPr/>
        <a:lstStyle/>
        <a:p>
          <a:r>
            <a:rPr lang="en-US" sz="2000" b="1" dirty="0" smtClean="0">
              <a:latin typeface="Calibri" pitchFamily="34" charset="0"/>
              <a:cs typeface="Calibri" pitchFamily="34" charset="0"/>
            </a:rPr>
            <a:t>Text-based Discussion (Research)</a:t>
          </a:r>
          <a:endParaRPr lang="en-US" sz="2000" b="1" dirty="0">
            <a:latin typeface="Calibri" pitchFamily="34" charset="0"/>
            <a:cs typeface="Calibri" pitchFamily="34" charset="0"/>
          </a:endParaRPr>
        </a:p>
      </dgm:t>
    </dgm:pt>
    <dgm:pt modelId="{4B6DA01B-403E-40CF-AEEF-7D38589DFA70}" type="parTrans" cxnId="{FF3F6377-CBC1-426B-BFEC-8FEC45DB209A}">
      <dgm:prSet/>
      <dgm:spPr/>
      <dgm:t>
        <a:bodyPr/>
        <a:lstStyle/>
        <a:p>
          <a:endParaRPr lang="en-US"/>
        </a:p>
      </dgm:t>
    </dgm:pt>
    <dgm:pt modelId="{C00249DE-B465-40CC-9D9B-C0C6B52BAA21}" type="sibTrans" cxnId="{FF3F6377-CBC1-426B-BFEC-8FEC45DB209A}">
      <dgm:prSet/>
      <dgm:spPr/>
      <dgm:t>
        <a:bodyPr/>
        <a:lstStyle/>
        <a:p>
          <a:endParaRPr lang="en-US"/>
        </a:p>
      </dgm:t>
    </dgm:pt>
    <dgm:pt modelId="{D8A09D6C-874E-474E-AF52-863B2014E542}">
      <dgm:prSet custT="1"/>
      <dgm:spPr>
        <a:ln>
          <a:solidFill>
            <a:srgbClr val="CC6600"/>
          </a:solidFill>
        </a:ln>
        <a:scene3d>
          <a:camera prst="orthographicFront"/>
          <a:lightRig rig="threePt" dir="t"/>
        </a:scene3d>
        <a:sp3d>
          <a:bevelT prst="convex"/>
        </a:sp3d>
      </dgm:spPr>
      <dgm:t>
        <a:bodyPr/>
        <a:lstStyle/>
        <a:p>
          <a:r>
            <a:rPr lang="en-US" sz="2200" b="1" dirty="0" smtClean="0">
              <a:latin typeface="Calibri" pitchFamily="34" charset="0"/>
              <a:cs typeface="Calibri" pitchFamily="34" charset="0"/>
            </a:rPr>
            <a:t>Standards Interpretation</a:t>
          </a:r>
          <a:endParaRPr lang="en-US" sz="2200" b="1" dirty="0">
            <a:latin typeface="Calibri" pitchFamily="34" charset="0"/>
            <a:cs typeface="Calibri" pitchFamily="34" charset="0"/>
          </a:endParaRPr>
        </a:p>
      </dgm:t>
    </dgm:pt>
    <dgm:pt modelId="{E6EEF906-8AFB-4169-8687-84D71F5CD529}" type="parTrans" cxnId="{5A03BB09-03F4-4ADD-914D-442AD80A8D8B}">
      <dgm:prSet/>
      <dgm:spPr/>
      <dgm:t>
        <a:bodyPr/>
        <a:lstStyle/>
        <a:p>
          <a:endParaRPr lang="en-US"/>
        </a:p>
      </dgm:t>
    </dgm:pt>
    <dgm:pt modelId="{2CEAE0CE-4B51-4217-BEE6-E2BDDB041E45}" type="sibTrans" cxnId="{5A03BB09-03F4-4ADD-914D-442AD80A8D8B}">
      <dgm:prSet/>
      <dgm:spPr>
        <a:solidFill>
          <a:srgbClr val="00B050"/>
        </a:solidFill>
        <a:ln>
          <a:solidFill>
            <a:srgbClr val="00B050"/>
          </a:solidFill>
        </a:ln>
        <a:scene3d>
          <a:camera prst="orthographicFront"/>
          <a:lightRig rig="threePt" dir="t"/>
        </a:scene3d>
        <a:sp3d>
          <a:bevelT prst="convex"/>
        </a:sp3d>
      </dgm:spPr>
      <dgm:t>
        <a:bodyPr/>
        <a:lstStyle/>
        <a:p>
          <a:endParaRPr lang="en-US"/>
        </a:p>
      </dgm:t>
    </dgm:pt>
    <dgm:pt modelId="{5228B38D-46C5-4215-9253-CEF9FD4E5099}" type="pres">
      <dgm:prSet presAssocID="{083F227A-11FF-452F-ADE2-C6627DA32F80}" presName="Name0" presStyleCnt="0">
        <dgm:presLayoutVars>
          <dgm:dir/>
          <dgm:resizeHandles val="exact"/>
        </dgm:presLayoutVars>
      </dgm:prSet>
      <dgm:spPr/>
      <dgm:t>
        <a:bodyPr/>
        <a:lstStyle/>
        <a:p>
          <a:endParaRPr lang="en-US"/>
        </a:p>
      </dgm:t>
    </dgm:pt>
    <dgm:pt modelId="{BA83D74A-4E78-45DA-B643-EA72927F8FD1}" type="pres">
      <dgm:prSet presAssocID="{083F227A-11FF-452F-ADE2-C6627DA32F80}" presName="cycle" presStyleCnt="0"/>
      <dgm:spPr/>
      <dgm:t>
        <a:bodyPr/>
        <a:lstStyle/>
        <a:p>
          <a:endParaRPr lang="en-US"/>
        </a:p>
      </dgm:t>
    </dgm:pt>
    <dgm:pt modelId="{7CFCF584-12BE-4EED-95F5-A7CAD4671CE4}" type="pres">
      <dgm:prSet presAssocID="{D8A09D6C-874E-474E-AF52-863B2014E542}" presName="nodeFirstNode" presStyleLbl="node1" presStyleIdx="0" presStyleCnt="7" custScaleX="125544">
        <dgm:presLayoutVars>
          <dgm:bulletEnabled val="1"/>
        </dgm:presLayoutVars>
      </dgm:prSet>
      <dgm:spPr/>
      <dgm:t>
        <a:bodyPr/>
        <a:lstStyle/>
        <a:p>
          <a:endParaRPr lang="en-US"/>
        </a:p>
      </dgm:t>
    </dgm:pt>
    <dgm:pt modelId="{693DE0D4-A08E-47D6-B217-7E22DE9C5BE0}" type="pres">
      <dgm:prSet presAssocID="{2CEAE0CE-4B51-4217-BEE6-E2BDDB041E45}" presName="sibTransFirstNode" presStyleLbl="bgShp" presStyleIdx="0" presStyleCnt="1"/>
      <dgm:spPr/>
      <dgm:t>
        <a:bodyPr/>
        <a:lstStyle/>
        <a:p>
          <a:endParaRPr lang="en-US"/>
        </a:p>
      </dgm:t>
    </dgm:pt>
    <dgm:pt modelId="{CF8D3431-04A6-45E8-8682-AFD3613FCC39}" type="pres">
      <dgm:prSet presAssocID="{3B2DCF8D-740C-41EF-B752-B0940B5E9F6C}" presName="nodeFollowingNodes" presStyleLbl="node1" presStyleIdx="1" presStyleCnt="7" custScaleX="144737" custRadScaleRad="108126" custRadScaleInc="23314">
        <dgm:presLayoutVars>
          <dgm:bulletEnabled val="1"/>
        </dgm:presLayoutVars>
      </dgm:prSet>
      <dgm:spPr/>
      <dgm:t>
        <a:bodyPr/>
        <a:lstStyle/>
        <a:p>
          <a:endParaRPr lang="en-US"/>
        </a:p>
      </dgm:t>
    </dgm:pt>
    <dgm:pt modelId="{2BFD1565-4EAD-453A-A1EB-B4A8AE8DE325}" type="pres">
      <dgm:prSet presAssocID="{5F05FE68-2554-4940-A31D-6479597B6549}" presName="nodeFollowingNodes" presStyleLbl="node1" presStyleIdx="2" presStyleCnt="7" custScaleX="162064" custRadScaleRad="99551" custRadScaleInc="-13489">
        <dgm:presLayoutVars>
          <dgm:bulletEnabled val="1"/>
        </dgm:presLayoutVars>
      </dgm:prSet>
      <dgm:spPr/>
      <dgm:t>
        <a:bodyPr/>
        <a:lstStyle/>
        <a:p>
          <a:endParaRPr lang="en-US"/>
        </a:p>
      </dgm:t>
    </dgm:pt>
    <dgm:pt modelId="{24D19255-2E17-4AFC-843B-092C5F91F3E8}" type="pres">
      <dgm:prSet presAssocID="{BEA1E85D-0E72-4706-B4EE-2BF22C741E4F}" presName="nodeFollowingNodes" presStyleLbl="node1" presStyleIdx="3" presStyleCnt="7" custScaleX="156588" custRadScaleRad="103344" custRadScaleInc="-39222">
        <dgm:presLayoutVars>
          <dgm:bulletEnabled val="1"/>
        </dgm:presLayoutVars>
      </dgm:prSet>
      <dgm:spPr/>
      <dgm:t>
        <a:bodyPr/>
        <a:lstStyle/>
        <a:p>
          <a:endParaRPr lang="en-US"/>
        </a:p>
      </dgm:t>
    </dgm:pt>
    <dgm:pt modelId="{6AE25C80-735F-432C-B74E-9A25FF99A513}" type="pres">
      <dgm:prSet presAssocID="{E613D3B3-3042-4EEB-BC90-EBCED1CEC557}" presName="nodeFollowingNodes" presStyleLbl="node1" presStyleIdx="4" presStyleCnt="7" custScaleX="150852" custRadScaleRad="102558" custRadScaleInc="38185">
        <dgm:presLayoutVars>
          <dgm:bulletEnabled val="1"/>
        </dgm:presLayoutVars>
      </dgm:prSet>
      <dgm:spPr/>
      <dgm:t>
        <a:bodyPr/>
        <a:lstStyle/>
        <a:p>
          <a:endParaRPr lang="en-US"/>
        </a:p>
      </dgm:t>
    </dgm:pt>
    <dgm:pt modelId="{5F738F5F-C539-4510-95D5-87F175A55C30}" type="pres">
      <dgm:prSet presAssocID="{C021A825-F08C-48FD-8DDC-21423EC01E64}" presName="nodeFollowingNodes" presStyleLbl="node1" presStyleIdx="5" presStyleCnt="7" custScaleX="145700" custRadScaleRad="99019" custRadScaleInc="9356">
        <dgm:presLayoutVars>
          <dgm:bulletEnabled val="1"/>
        </dgm:presLayoutVars>
      </dgm:prSet>
      <dgm:spPr/>
      <dgm:t>
        <a:bodyPr/>
        <a:lstStyle/>
        <a:p>
          <a:endParaRPr lang="en-US"/>
        </a:p>
      </dgm:t>
    </dgm:pt>
    <dgm:pt modelId="{5248F340-0121-4519-B526-55F8FADDEC78}" type="pres">
      <dgm:prSet presAssocID="{AC877BC5-2FD3-4F06-822B-D4F89598E8ED}" presName="nodeFollowingNodes" presStyleLbl="node1" presStyleIdx="6" presStyleCnt="7" custScaleX="137455" custRadScaleRad="103451" custRadScaleInc="-16068">
        <dgm:presLayoutVars>
          <dgm:bulletEnabled val="1"/>
        </dgm:presLayoutVars>
      </dgm:prSet>
      <dgm:spPr/>
      <dgm:t>
        <a:bodyPr/>
        <a:lstStyle/>
        <a:p>
          <a:endParaRPr lang="en-US"/>
        </a:p>
      </dgm:t>
    </dgm:pt>
  </dgm:ptLst>
  <dgm:cxnLst>
    <dgm:cxn modelId="{30429BF8-3E9A-4CF3-A910-D2EAF8950F7F}" type="presOf" srcId="{AC877BC5-2FD3-4F06-822B-D4F89598E8ED}" destId="{5248F340-0121-4519-B526-55F8FADDEC78}" srcOrd="0" destOrd="0" presId="urn:microsoft.com/office/officeart/2005/8/layout/cycle3"/>
    <dgm:cxn modelId="{C5C08AC7-3C23-4699-8366-553798C8F76A}" srcId="{083F227A-11FF-452F-ADE2-C6627DA32F80}" destId="{3B2DCF8D-740C-41EF-B752-B0940B5E9F6C}" srcOrd="1" destOrd="0" parTransId="{407A5385-DA1C-49C5-8725-4D061C9B597A}" sibTransId="{16B71731-EE65-4916-84EA-762E0391A689}"/>
    <dgm:cxn modelId="{5A03BB09-03F4-4ADD-914D-442AD80A8D8B}" srcId="{083F227A-11FF-452F-ADE2-C6627DA32F80}" destId="{D8A09D6C-874E-474E-AF52-863B2014E542}" srcOrd="0" destOrd="0" parTransId="{E6EEF906-8AFB-4169-8687-84D71F5CD529}" sibTransId="{2CEAE0CE-4B51-4217-BEE6-E2BDDB041E45}"/>
    <dgm:cxn modelId="{FF3F6377-CBC1-426B-BFEC-8FEC45DB209A}" srcId="{083F227A-11FF-452F-ADE2-C6627DA32F80}" destId="{5F05FE68-2554-4940-A31D-6479597B6549}" srcOrd="2" destOrd="0" parTransId="{4B6DA01B-403E-40CF-AEEF-7D38589DFA70}" sibTransId="{C00249DE-B465-40CC-9D9B-C0C6B52BAA21}"/>
    <dgm:cxn modelId="{A1447245-A475-4919-8300-1E80CE04288D}" srcId="{083F227A-11FF-452F-ADE2-C6627DA32F80}" destId="{C021A825-F08C-48FD-8DDC-21423EC01E64}" srcOrd="5" destOrd="0" parTransId="{4A2DCC74-117E-4128-A188-466151AA4FD9}" sibTransId="{3563645C-D0DB-49C5-B8EF-413693E4D93C}"/>
    <dgm:cxn modelId="{AD4E7979-722A-48D7-8EF0-1136B674D602}" type="presOf" srcId="{3B2DCF8D-740C-41EF-B752-B0940B5E9F6C}" destId="{CF8D3431-04A6-45E8-8682-AFD3613FCC39}" srcOrd="0" destOrd="0" presId="urn:microsoft.com/office/officeart/2005/8/layout/cycle3"/>
    <dgm:cxn modelId="{FF8526DB-680B-4593-9FFC-C4CFC4305BCC}" srcId="{083F227A-11FF-452F-ADE2-C6627DA32F80}" destId="{AC877BC5-2FD3-4F06-822B-D4F89598E8ED}" srcOrd="6" destOrd="0" parTransId="{296714EF-27BA-490F-886D-525C2117D1D0}" sibTransId="{1A29205B-DAD0-44C4-A149-B383A6A6E6B9}"/>
    <dgm:cxn modelId="{80E807FA-6795-4A09-8BBB-1948C0E5E030}" type="presOf" srcId="{BEA1E85D-0E72-4706-B4EE-2BF22C741E4F}" destId="{24D19255-2E17-4AFC-843B-092C5F91F3E8}" srcOrd="0" destOrd="0" presId="urn:microsoft.com/office/officeart/2005/8/layout/cycle3"/>
    <dgm:cxn modelId="{E3B78E13-6287-4A3D-BC0C-6D1DF29DA36B}" type="presOf" srcId="{E613D3B3-3042-4EEB-BC90-EBCED1CEC557}" destId="{6AE25C80-735F-432C-B74E-9A25FF99A513}" srcOrd="0" destOrd="0" presId="urn:microsoft.com/office/officeart/2005/8/layout/cycle3"/>
    <dgm:cxn modelId="{F3A8A086-9A36-4E5E-A136-B85CE2A9E4FF}" type="presOf" srcId="{083F227A-11FF-452F-ADE2-C6627DA32F80}" destId="{5228B38D-46C5-4215-9253-CEF9FD4E5099}" srcOrd="0" destOrd="0" presId="urn:microsoft.com/office/officeart/2005/8/layout/cycle3"/>
    <dgm:cxn modelId="{4367BB59-3DAE-4ADD-9B7B-749E6484778C}" srcId="{083F227A-11FF-452F-ADE2-C6627DA32F80}" destId="{E613D3B3-3042-4EEB-BC90-EBCED1CEC557}" srcOrd="4" destOrd="0" parTransId="{82695ACA-A2F7-4EC3-9B42-AB27146C9D51}" sibTransId="{54700DB2-FA35-4522-9FC0-E77F6FD41566}"/>
    <dgm:cxn modelId="{5256675D-0B44-4BF5-8F0D-39E30BCA5BB3}" type="presOf" srcId="{D8A09D6C-874E-474E-AF52-863B2014E542}" destId="{7CFCF584-12BE-4EED-95F5-A7CAD4671CE4}" srcOrd="0" destOrd="0" presId="urn:microsoft.com/office/officeart/2005/8/layout/cycle3"/>
    <dgm:cxn modelId="{D10C9F40-3FF9-4E14-892D-EC4393ED3334}" type="presOf" srcId="{C021A825-F08C-48FD-8DDC-21423EC01E64}" destId="{5F738F5F-C539-4510-95D5-87F175A55C30}" srcOrd="0" destOrd="0" presId="urn:microsoft.com/office/officeart/2005/8/layout/cycle3"/>
    <dgm:cxn modelId="{C9D76508-D842-45A5-B2A0-2276E65D7CD3}" srcId="{083F227A-11FF-452F-ADE2-C6627DA32F80}" destId="{BEA1E85D-0E72-4706-B4EE-2BF22C741E4F}" srcOrd="3" destOrd="0" parTransId="{AE8FE370-82B9-40C9-A0F3-EEEE9FF479ED}" sibTransId="{6F6D32F2-C4A5-4079-B707-1B36A5586063}"/>
    <dgm:cxn modelId="{8927D5CD-522A-49EB-8FD5-D9E0ACE33487}" type="presOf" srcId="{2CEAE0CE-4B51-4217-BEE6-E2BDDB041E45}" destId="{693DE0D4-A08E-47D6-B217-7E22DE9C5BE0}" srcOrd="0" destOrd="0" presId="urn:microsoft.com/office/officeart/2005/8/layout/cycle3"/>
    <dgm:cxn modelId="{64C629FC-9ABC-44EA-8C54-CDC8178DAFB4}" type="presOf" srcId="{5F05FE68-2554-4940-A31D-6479597B6549}" destId="{2BFD1565-4EAD-453A-A1EB-B4A8AE8DE325}" srcOrd="0" destOrd="0" presId="urn:microsoft.com/office/officeart/2005/8/layout/cycle3"/>
    <dgm:cxn modelId="{2570E56C-CA8E-4273-A89D-80532684C34E}" type="presParOf" srcId="{5228B38D-46C5-4215-9253-CEF9FD4E5099}" destId="{BA83D74A-4E78-45DA-B643-EA72927F8FD1}" srcOrd="0" destOrd="0" presId="urn:microsoft.com/office/officeart/2005/8/layout/cycle3"/>
    <dgm:cxn modelId="{944C1CF3-9D40-4326-9832-D5F9A6D47EA5}" type="presParOf" srcId="{BA83D74A-4E78-45DA-B643-EA72927F8FD1}" destId="{7CFCF584-12BE-4EED-95F5-A7CAD4671CE4}" srcOrd="0" destOrd="0" presId="urn:microsoft.com/office/officeart/2005/8/layout/cycle3"/>
    <dgm:cxn modelId="{822A0A7C-4A04-4BF2-A0AA-4CB100AC24DF}" type="presParOf" srcId="{BA83D74A-4E78-45DA-B643-EA72927F8FD1}" destId="{693DE0D4-A08E-47D6-B217-7E22DE9C5BE0}" srcOrd="1" destOrd="0" presId="urn:microsoft.com/office/officeart/2005/8/layout/cycle3"/>
    <dgm:cxn modelId="{99B48729-DC86-42D3-B231-13067BC955E5}" type="presParOf" srcId="{BA83D74A-4E78-45DA-B643-EA72927F8FD1}" destId="{CF8D3431-04A6-45E8-8682-AFD3613FCC39}" srcOrd="2" destOrd="0" presId="urn:microsoft.com/office/officeart/2005/8/layout/cycle3"/>
    <dgm:cxn modelId="{8A277B01-4732-4826-91C3-746DB9DCE9C6}" type="presParOf" srcId="{BA83D74A-4E78-45DA-B643-EA72927F8FD1}" destId="{2BFD1565-4EAD-453A-A1EB-B4A8AE8DE325}" srcOrd="3" destOrd="0" presId="urn:microsoft.com/office/officeart/2005/8/layout/cycle3"/>
    <dgm:cxn modelId="{6BEEF07D-0CC0-4CEC-B7A8-C73D34692C8E}" type="presParOf" srcId="{BA83D74A-4E78-45DA-B643-EA72927F8FD1}" destId="{24D19255-2E17-4AFC-843B-092C5F91F3E8}" srcOrd="4" destOrd="0" presId="urn:microsoft.com/office/officeart/2005/8/layout/cycle3"/>
    <dgm:cxn modelId="{69926EA1-EBE0-428C-9667-A83AEDF16E0A}" type="presParOf" srcId="{BA83D74A-4E78-45DA-B643-EA72927F8FD1}" destId="{6AE25C80-735F-432C-B74E-9A25FF99A513}" srcOrd="5" destOrd="0" presId="urn:microsoft.com/office/officeart/2005/8/layout/cycle3"/>
    <dgm:cxn modelId="{F8FB4954-354A-408A-992C-BEC4774A91CF}" type="presParOf" srcId="{BA83D74A-4E78-45DA-B643-EA72927F8FD1}" destId="{5F738F5F-C539-4510-95D5-87F175A55C30}" srcOrd="6" destOrd="0" presId="urn:microsoft.com/office/officeart/2005/8/layout/cycle3"/>
    <dgm:cxn modelId="{E904B8B5-106D-4BC3-B3C7-4E94FA639E59}" type="presParOf" srcId="{BA83D74A-4E78-45DA-B643-EA72927F8FD1}" destId="{5248F340-0121-4519-B526-55F8FADDEC78}" srcOrd="7"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DB559F-F5FD-4860-9305-7DA3D53DCACA}" type="doc">
      <dgm:prSet loTypeId="urn:microsoft.com/office/officeart/2008/layout/RadialCluster" loCatId="cycle" qsTypeId="urn:microsoft.com/office/officeart/2005/8/quickstyle/simple2" qsCatId="simple" csTypeId="urn:microsoft.com/office/officeart/2005/8/colors/accent4_5" csCatId="accent4" phldr="1"/>
      <dgm:spPr/>
      <dgm:t>
        <a:bodyPr/>
        <a:lstStyle/>
        <a:p>
          <a:endParaRPr lang="en-US"/>
        </a:p>
      </dgm:t>
    </dgm:pt>
    <dgm:pt modelId="{0722F1DA-DB19-49BC-A816-D25BEE4E5C1E}">
      <dgm:prSet phldrT="[Text]" custT="1"/>
      <dgm:spPr>
        <a:solidFill>
          <a:srgbClr val="CC6600">
            <a:alpha val="90000"/>
          </a:srgbClr>
        </a:solidFill>
        <a:ln>
          <a:solidFill>
            <a:srgbClr val="CC6600"/>
          </a:solidFill>
        </a:ln>
        <a:scene3d>
          <a:camera prst="orthographicFront"/>
          <a:lightRig rig="threePt" dir="t"/>
        </a:scene3d>
        <a:sp3d>
          <a:bevelT prst="convex"/>
        </a:sp3d>
      </dgm:spPr>
      <dgm:t>
        <a:bodyPr/>
        <a:lstStyle/>
        <a:p>
          <a:r>
            <a:rPr lang="en-US" sz="2800" b="1" dirty="0" smtClean="0">
              <a:latin typeface="Calibri" pitchFamily="34" charset="0"/>
              <a:cs typeface="Calibri" pitchFamily="34" charset="0"/>
            </a:rPr>
            <a:t>Common Core</a:t>
          </a:r>
          <a:endParaRPr lang="en-US" sz="2800" b="1" dirty="0">
            <a:latin typeface="Calibri" pitchFamily="34" charset="0"/>
            <a:cs typeface="Calibri" pitchFamily="34" charset="0"/>
          </a:endParaRPr>
        </a:p>
      </dgm:t>
    </dgm:pt>
    <dgm:pt modelId="{65FC4EB6-10A5-4B79-A965-217B439D90ED}" type="parTrans" cxnId="{7E0294A7-D2C3-41F8-8CCC-FDAAA6157B0C}">
      <dgm:prSet/>
      <dgm:spPr/>
      <dgm:t>
        <a:bodyPr/>
        <a:lstStyle/>
        <a:p>
          <a:endParaRPr lang="en-US"/>
        </a:p>
      </dgm:t>
    </dgm:pt>
    <dgm:pt modelId="{1394C143-36CB-4376-B909-316A007EA198}" type="sibTrans" cxnId="{7E0294A7-D2C3-41F8-8CCC-FDAAA6157B0C}">
      <dgm:prSet/>
      <dgm:spPr/>
      <dgm:t>
        <a:bodyPr/>
        <a:lstStyle/>
        <a:p>
          <a:endParaRPr lang="en-US"/>
        </a:p>
      </dgm:t>
    </dgm:pt>
    <dgm:pt modelId="{761E5F15-6D9C-470E-A2F5-85E924EB0B70}">
      <dgm:prSet phldrT="[Text]" custT="1"/>
      <dgm:spPr>
        <a:solidFill>
          <a:schemeClr val="bg1">
            <a:lumMod val="95000"/>
            <a:alpha val="76667"/>
          </a:schemeClr>
        </a:solidFill>
        <a:ln>
          <a:solidFill>
            <a:srgbClr val="CC6600"/>
          </a:solidFill>
        </a:ln>
        <a:scene3d>
          <a:camera prst="orthographicFront"/>
          <a:lightRig rig="threePt" dir="t"/>
        </a:scene3d>
        <a:sp3d>
          <a:bevelT prst="convex"/>
        </a:sp3d>
      </dgm:spPr>
      <dgm:t>
        <a:bodyPr/>
        <a:lstStyle/>
        <a:p>
          <a:r>
            <a:rPr lang="en-US" sz="2400" b="1" dirty="0" smtClean="0">
              <a:solidFill>
                <a:schemeClr val="tx1"/>
              </a:solidFill>
              <a:latin typeface="Calibri" pitchFamily="34" charset="0"/>
              <a:cs typeface="Calibri" pitchFamily="34" charset="0"/>
            </a:rPr>
            <a:t>Content Standards</a:t>
          </a:r>
          <a:endParaRPr lang="en-US" sz="2400" b="1" dirty="0">
            <a:solidFill>
              <a:schemeClr val="tx1"/>
            </a:solidFill>
            <a:latin typeface="Calibri" pitchFamily="34" charset="0"/>
            <a:cs typeface="Calibri" pitchFamily="34" charset="0"/>
          </a:endParaRPr>
        </a:p>
      </dgm:t>
    </dgm:pt>
    <dgm:pt modelId="{356F8116-5F51-4C02-8433-CF39B2F321CB}" type="parTrans" cxnId="{EEB5754B-DD0D-4606-A345-261C302412BD}">
      <dgm:prSet/>
      <dgm:spPr>
        <a:ln w="38100"/>
      </dgm:spPr>
      <dgm:t>
        <a:bodyPr/>
        <a:lstStyle/>
        <a:p>
          <a:endParaRPr lang="en-US"/>
        </a:p>
      </dgm:t>
    </dgm:pt>
    <dgm:pt modelId="{2777D72A-F641-49E1-AB3A-1550EDCF5C9B}" type="sibTrans" cxnId="{EEB5754B-DD0D-4606-A345-261C302412BD}">
      <dgm:prSet/>
      <dgm:spPr/>
      <dgm:t>
        <a:bodyPr/>
        <a:lstStyle/>
        <a:p>
          <a:endParaRPr lang="en-US"/>
        </a:p>
      </dgm:t>
    </dgm:pt>
    <dgm:pt modelId="{F678CC1E-AE50-4881-BB12-053F472BC8B2}">
      <dgm:prSet phldrT="[Text]"/>
      <dgm:spPr>
        <a:solidFill>
          <a:schemeClr val="bg1">
            <a:lumMod val="95000"/>
            <a:alpha val="63333"/>
          </a:schemeClr>
        </a:solidFill>
        <a:ln>
          <a:solidFill>
            <a:srgbClr val="CC6600"/>
          </a:solidFill>
        </a:ln>
        <a:scene3d>
          <a:camera prst="orthographicFront"/>
          <a:lightRig rig="threePt" dir="t"/>
        </a:scene3d>
        <a:sp3d>
          <a:bevelT prst="convex"/>
        </a:sp3d>
      </dgm:spPr>
      <dgm:t>
        <a:bodyPr/>
        <a:lstStyle/>
        <a:p>
          <a:r>
            <a:rPr lang="en-US" b="1" dirty="0" smtClean="0">
              <a:solidFill>
                <a:schemeClr val="tx1"/>
              </a:solidFill>
              <a:latin typeface="Calibri" pitchFamily="34" charset="0"/>
              <a:cs typeface="Calibri" pitchFamily="34" charset="0"/>
            </a:rPr>
            <a:t>Instructional Shifts</a:t>
          </a:r>
          <a:endParaRPr lang="en-US" b="1" dirty="0">
            <a:solidFill>
              <a:schemeClr val="tx1"/>
            </a:solidFill>
            <a:latin typeface="Calibri" pitchFamily="34" charset="0"/>
            <a:cs typeface="Calibri" pitchFamily="34" charset="0"/>
          </a:endParaRPr>
        </a:p>
      </dgm:t>
    </dgm:pt>
    <dgm:pt modelId="{1672DA26-47AB-4CC7-9F4E-FDE47FD12C31}" type="parTrans" cxnId="{8E5C1B39-0CBF-4F99-BF7B-25272FE1CE74}">
      <dgm:prSet/>
      <dgm:spPr>
        <a:ln w="38100"/>
      </dgm:spPr>
      <dgm:t>
        <a:bodyPr/>
        <a:lstStyle/>
        <a:p>
          <a:endParaRPr lang="en-US"/>
        </a:p>
      </dgm:t>
    </dgm:pt>
    <dgm:pt modelId="{34B9BBB1-31F2-4194-822D-0EF3D0608EF3}" type="sibTrans" cxnId="{8E5C1B39-0CBF-4F99-BF7B-25272FE1CE74}">
      <dgm:prSet/>
      <dgm:spPr/>
      <dgm:t>
        <a:bodyPr/>
        <a:lstStyle/>
        <a:p>
          <a:endParaRPr lang="en-US"/>
        </a:p>
      </dgm:t>
    </dgm:pt>
    <dgm:pt modelId="{2E4204D3-6696-471C-994E-002F52A4DEFB}">
      <dgm:prSet phldrT="[Text]" custT="1"/>
      <dgm:spPr>
        <a:solidFill>
          <a:schemeClr val="bg1">
            <a:lumMod val="95000"/>
            <a:alpha val="50000"/>
          </a:schemeClr>
        </a:solidFill>
        <a:ln>
          <a:solidFill>
            <a:srgbClr val="CC6600"/>
          </a:solidFill>
        </a:ln>
        <a:scene3d>
          <a:camera prst="orthographicFront"/>
          <a:lightRig rig="threePt" dir="t"/>
        </a:scene3d>
        <a:sp3d>
          <a:bevelT prst="convex"/>
        </a:sp3d>
      </dgm:spPr>
      <dgm:t>
        <a:bodyPr/>
        <a:lstStyle/>
        <a:p>
          <a:r>
            <a:rPr lang="en-US" sz="2400" b="1" dirty="0" smtClean="0">
              <a:solidFill>
                <a:schemeClr val="tx1"/>
              </a:solidFill>
              <a:latin typeface="Calibri" pitchFamily="34" charset="0"/>
              <a:cs typeface="Calibri" pitchFamily="34" charset="0"/>
            </a:rPr>
            <a:t>Practices  (Math)/ Descriptors (ELA)</a:t>
          </a:r>
          <a:endParaRPr lang="en-US" sz="2400" b="1" dirty="0">
            <a:solidFill>
              <a:schemeClr val="tx1"/>
            </a:solidFill>
            <a:latin typeface="Calibri" pitchFamily="34" charset="0"/>
            <a:cs typeface="Calibri" pitchFamily="34" charset="0"/>
          </a:endParaRPr>
        </a:p>
      </dgm:t>
    </dgm:pt>
    <dgm:pt modelId="{8EB85BD8-81E3-4F4E-A4C5-F15A9B24E19C}" type="parTrans" cxnId="{D1C260D4-D99D-4E6C-B095-28C440845622}">
      <dgm:prSet/>
      <dgm:spPr>
        <a:ln w="38100"/>
      </dgm:spPr>
      <dgm:t>
        <a:bodyPr/>
        <a:lstStyle/>
        <a:p>
          <a:endParaRPr lang="en-US"/>
        </a:p>
      </dgm:t>
    </dgm:pt>
    <dgm:pt modelId="{938CB149-691F-4DB6-B5D4-E29CACCD5F4D}" type="sibTrans" cxnId="{D1C260D4-D99D-4E6C-B095-28C440845622}">
      <dgm:prSet/>
      <dgm:spPr/>
      <dgm:t>
        <a:bodyPr/>
        <a:lstStyle/>
        <a:p>
          <a:endParaRPr lang="en-US"/>
        </a:p>
      </dgm:t>
    </dgm:pt>
    <dgm:pt modelId="{A38EA9D7-12DF-47DA-9DE7-D262E9C177CC}" type="pres">
      <dgm:prSet presAssocID="{E9DB559F-F5FD-4860-9305-7DA3D53DCACA}" presName="Name0" presStyleCnt="0">
        <dgm:presLayoutVars>
          <dgm:chMax val="1"/>
          <dgm:chPref val="1"/>
          <dgm:dir/>
          <dgm:animOne val="branch"/>
          <dgm:animLvl val="lvl"/>
        </dgm:presLayoutVars>
      </dgm:prSet>
      <dgm:spPr/>
      <dgm:t>
        <a:bodyPr/>
        <a:lstStyle/>
        <a:p>
          <a:endParaRPr lang="en-US"/>
        </a:p>
      </dgm:t>
    </dgm:pt>
    <dgm:pt modelId="{10A575B0-8C5E-450A-8B3F-43F0D9660166}" type="pres">
      <dgm:prSet presAssocID="{0722F1DA-DB19-49BC-A816-D25BEE4E5C1E}" presName="singleCycle" presStyleCnt="0"/>
      <dgm:spPr/>
    </dgm:pt>
    <dgm:pt modelId="{47C81AE8-F7F6-42D6-8CCF-7CA3D277BF1E}" type="pres">
      <dgm:prSet presAssocID="{0722F1DA-DB19-49BC-A816-D25BEE4E5C1E}" presName="singleCenter" presStyleLbl="node1" presStyleIdx="0" presStyleCnt="4" custScaleX="146907" custLinFactNeighborX="2717" custLinFactNeighborY="8707">
        <dgm:presLayoutVars>
          <dgm:chMax val="7"/>
          <dgm:chPref val="7"/>
        </dgm:presLayoutVars>
      </dgm:prSet>
      <dgm:spPr/>
      <dgm:t>
        <a:bodyPr/>
        <a:lstStyle/>
        <a:p>
          <a:endParaRPr lang="en-US"/>
        </a:p>
      </dgm:t>
    </dgm:pt>
    <dgm:pt modelId="{8D38E621-DF6E-4321-907E-079B9FFB8616}" type="pres">
      <dgm:prSet presAssocID="{356F8116-5F51-4C02-8433-CF39B2F321CB}" presName="Name56" presStyleLbl="parChTrans1D2" presStyleIdx="0" presStyleCnt="3"/>
      <dgm:spPr/>
      <dgm:t>
        <a:bodyPr/>
        <a:lstStyle/>
        <a:p>
          <a:endParaRPr lang="en-US"/>
        </a:p>
      </dgm:t>
    </dgm:pt>
    <dgm:pt modelId="{77F1CB3B-CBA5-4C1A-8479-AE3698617C1B}" type="pres">
      <dgm:prSet presAssocID="{761E5F15-6D9C-470E-A2F5-85E924EB0B70}" presName="text0" presStyleLbl="node1" presStyleIdx="1" presStyleCnt="4" custScaleX="283465" custScaleY="221901" custRadScaleRad="79599" custRadScaleInc="6740">
        <dgm:presLayoutVars>
          <dgm:bulletEnabled val="1"/>
        </dgm:presLayoutVars>
      </dgm:prSet>
      <dgm:spPr/>
      <dgm:t>
        <a:bodyPr/>
        <a:lstStyle/>
        <a:p>
          <a:endParaRPr lang="en-US"/>
        </a:p>
      </dgm:t>
    </dgm:pt>
    <dgm:pt modelId="{56D06A3C-7E56-46AF-8C63-2CC4DA20CE2F}" type="pres">
      <dgm:prSet presAssocID="{1672DA26-47AB-4CC7-9F4E-FDE47FD12C31}" presName="Name56" presStyleLbl="parChTrans1D2" presStyleIdx="1" presStyleCnt="3"/>
      <dgm:spPr/>
      <dgm:t>
        <a:bodyPr/>
        <a:lstStyle/>
        <a:p>
          <a:endParaRPr lang="en-US"/>
        </a:p>
      </dgm:t>
    </dgm:pt>
    <dgm:pt modelId="{14AEB114-B6B0-4E46-8F97-A7A5AC85D596}" type="pres">
      <dgm:prSet presAssocID="{F678CC1E-AE50-4881-BB12-053F472BC8B2}" presName="text0" presStyleLbl="node1" presStyleIdx="2" presStyleCnt="4" custScaleX="272377" custScaleY="257820" custRadScaleRad="157232" custRadScaleInc="-28483">
        <dgm:presLayoutVars>
          <dgm:bulletEnabled val="1"/>
        </dgm:presLayoutVars>
      </dgm:prSet>
      <dgm:spPr/>
      <dgm:t>
        <a:bodyPr/>
        <a:lstStyle/>
        <a:p>
          <a:endParaRPr lang="en-US"/>
        </a:p>
      </dgm:t>
    </dgm:pt>
    <dgm:pt modelId="{B2DC80B1-3FF3-4B2B-A877-AA2CDEEF88E0}" type="pres">
      <dgm:prSet presAssocID="{8EB85BD8-81E3-4F4E-A4C5-F15A9B24E19C}" presName="Name56" presStyleLbl="parChTrans1D2" presStyleIdx="2" presStyleCnt="3"/>
      <dgm:spPr/>
      <dgm:t>
        <a:bodyPr/>
        <a:lstStyle/>
        <a:p>
          <a:endParaRPr lang="en-US"/>
        </a:p>
      </dgm:t>
    </dgm:pt>
    <dgm:pt modelId="{06FEF4B9-912F-4E45-9ED9-26394A8A99DE}" type="pres">
      <dgm:prSet presAssocID="{2E4204D3-6696-471C-994E-002F52A4DEFB}" presName="text0" presStyleLbl="node1" presStyleIdx="3" presStyleCnt="4" custScaleX="252571" custScaleY="250158" custRadScaleRad="126345" custRadScaleInc="20736">
        <dgm:presLayoutVars>
          <dgm:bulletEnabled val="1"/>
        </dgm:presLayoutVars>
      </dgm:prSet>
      <dgm:spPr/>
      <dgm:t>
        <a:bodyPr/>
        <a:lstStyle/>
        <a:p>
          <a:endParaRPr lang="en-US"/>
        </a:p>
      </dgm:t>
    </dgm:pt>
  </dgm:ptLst>
  <dgm:cxnLst>
    <dgm:cxn modelId="{7BF3BA2C-8784-42F0-882A-85F862FA3DB5}" type="presOf" srcId="{8EB85BD8-81E3-4F4E-A4C5-F15A9B24E19C}" destId="{B2DC80B1-3FF3-4B2B-A877-AA2CDEEF88E0}" srcOrd="0" destOrd="0" presId="urn:microsoft.com/office/officeart/2008/layout/RadialCluster"/>
    <dgm:cxn modelId="{BFBF0A3C-54D2-489A-8901-2E974DCBFFEB}" type="presOf" srcId="{0722F1DA-DB19-49BC-A816-D25BEE4E5C1E}" destId="{47C81AE8-F7F6-42D6-8CCF-7CA3D277BF1E}" srcOrd="0" destOrd="0" presId="urn:microsoft.com/office/officeart/2008/layout/RadialCluster"/>
    <dgm:cxn modelId="{8E5C1B39-0CBF-4F99-BF7B-25272FE1CE74}" srcId="{0722F1DA-DB19-49BC-A816-D25BEE4E5C1E}" destId="{F678CC1E-AE50-4881-BB12-053F472BC8B2}" srcOrd="1" destOrd="0" parTransId="{1672DA26-47AB-4CC7-9F4E-FDE47FD12C31}" sibTransId="{34B9BBB1-31F2-4194-822D-0EF3D0608EF3}"/>
    <dgm:cxn modelId="{772899A3-5086-4561-AE04-2C1911448107}" type="presOf" srcId="{F678CC1E-AE50-4881-BB12-053F472BC8B2}" destId="{14AEB114-B6B0-4E46-8F97-A7A5AC85D596}" srcOrd="0" destOrd="0" presId="urn:microsoft.com/office/officeart/2008/layout/RadialCluster"/>
    <dgm:cxn modelId="{32944C39-FE02-4163-9ADE-62E100B10175}" type="presOf" srcId="{356F8116-5F51-4C02-8433-CF39B2F321CB}" destId="{8D38E621-DF6E-4321-907E-079B9FFB8616}" srcOrd="0" destOrd="0" presId="urn:microsoft.com/office/officeart/2008/layout/RadialCluster"/>
    <dgm:cxn modelId="{4816DC52-7D1E-4B16-9133-318BB293ED95}" type="presOf" srcId="{2E4204D3-6696-471C-994E-002F52A4DEFB}" destId="{06FEF4B9-912F-4E45-9ED9-26394A8A99DE}" srcOrd="0" destOrd="0" presId="urn:microsoft.com/office/officeart/2008/layout/RadialCluster"/>
    <dgm:cxn modelId="{957D392F-CEF9-47DC-8BE8-025DB63FEB18}" type="presOf" srcId="{1672DA26-47AB-4CC7-9F4E-FDE47FD12C31}" destId="{56D06A3C-7E56-46AF-8C63-2CC4DA20CE2F}" srcOrd="0" destOrd="0" presId="urn:microsoft.com/office/officeart/2008/layout/RadialCluster"/>
    <dgm:cxn modelId="{D1C260D4-D99D-4E6C-B095-28C440845622}" srcId="{0722F1DA-DB19-49BC-A816-D25BEE4E5C1E}" destId="{2E4204D3-6696-471C-994E-002F52A4DEFB}" srcOrd="2" destOrd="0" parTransId="{8EB85BD8-81E3-4F4E-A4C5-F15A9B24E19C}" sibTransId="{938CB149-691F-4DB6-B5D4-E29CACCD5F4D}"/>
    <dgm:cxn modelId="{9FF08ABA-AA05-4E1B-8C89-A14F557681A4}" type="presOf" srcId="{E9DB559F-F5FD-4860-9305-7DA3D53DCACA}" destId="{A38EA9D7-12DF-47DA-9DE7-D262E9C177CC}" srcOrd="0" destOrd="0" presId="urn:microsoft.com/office/officeart/2008/layout/RadialCluster"/>
    <dgm:cxn modelId="{7E0294A7-D2C3-41F8-8CCC-FDAAA6157B0C}" srcId="{E9DB559F-F5FD-4860-9305-7DA3D53DCACA}" destId="{0722F1DA-DB19-49BC-A816-D25BEE4E5C1E}" srcOrd="0" destOrd="0" parTransId="{65FC4EB6-10A5-4B79-A965-217B439D90ED}" sibTransId="{1394C143-36CB-4376-B909-316A007EA198}"/>
    <dgm:cxn modelId="{87D3731E-DD29-465C-9CAE-3A3F149B871C}" type="presOf" srcId="{761E5F15-6D9C-470E-A2F5-85E924EB0B70}" destId="{77F1CB3B-CBA5-4C1A-8479-AE3698617C1B}" srcOrd="0" destOrd="0" presId="urn:microsoft.com/office/officeart/2008/layout/RadialCluster"/>
    <dgm:cxn modelId="{EEB5754B-DD0D-4606-A345-261C302412BD}" srcId="{0722F1DA-DB19-49BC-A816-D25BEE4E5C1E}" destId="{761E5F15-6D9C-470E-A2F5-85E924EB0B70}" srcOrd="0" destOrd="0" parTransId="{356F8116-5F51-4C02-8433-CF39B2F321CB}" sibTransId="{2777D72A-F641-49E1-AB3A-1550EDCF5C9B}"/>
    <dgm:cxn modelId="{6454F133-1898-4D50-8EFB-F84767FB66E7}" type="presParOf" srcId="{A38EA9D7-12DF-47DA-9DE7-D262E9C177CC}" destId="{10A575B0-8C5E-450A-8B3F-43F0D9660166}" srcOrd="0" destOrd="0" presId="urn:microsoft.com/office/officeart/2008/layout/RadialCluster"/>
    <dgm:cxn modelId="{F7D01BD2-1714-4E55-98CB-C7F39E3CE2E4}" type="presParOf" srcId="{10A575B0-8C5E-450A-8B3F-43F0D9660166}" destId="{47C81AE8-F7F6-42D6-8CCF-7CA3D277BF1E}" srcOrd="0" destOrd="0" presId="urn:microsoft.com/office/officeart/2008/layout/RadialCluster"/>
    <dgm:cxn modelId="{64E54AAA-47A7-4F99-B792-3CB318DF5FCC}" type="presParOf" srcId="{10A575B0-8C5E-450A-8B3F-43F0D9660166}" destId="{8D38E621-DF6E-4321-907E-079B9FFB8616}" srcOrd="1" destOrd="0" presId="urn:microsoft.com/office/officeart/2008/layout/RadialCluster"/>
    <dgm:cxn modelId="{8562A2FC-6266-48AE-BFC9-58DED5226808}" type="presParOf" srcId="{10A575B0-8C5E-450A-8B3F-43F0D9660166}" destId="{77F1CB3B-CBA5-4C1A-8479-AE3698617C1B}" srcOrd="2" destOrd="0" presId="urn:microsoft.com/office/officeart/2008/layout/RadialCluster"/>
    <dgm:cxn modelId="{95FB955B-C3C3-419C-A998-6FB0BC8ABFB3}" type="presParOf" srcId="{10A575B0-8C5E-450A-8B3F-43F0D9660166}" destId="{56D06A3C-7E56-46AF-8C63-2CC4DA20CE2F}" srcOrd="3" destOrd="0" presId="urn:microsoft.com/office/officeart/2008/layout/RadialCluster"/>
    <dgm:cxn modelId="{A3FC0D23-2083-4929-8043-5855426DBFCC}" type="presParOf" srcId="{10A575B0-8C5E-450A-8B3F-43F0D9660166}" destId="{14AEB114-B6B0-4E46-8F97-A7A5AC85D596}" srcOrd="4" destOrd="0" presId="urn:microsoft.com/office/officeart/2008/layout/RadialCluster"/>
    <dgm:cxn modelId="{EAE2F8A0-D07F-4ACD-96D6-639B622C42CD}" type="presParOf" srcId="{10A575B0-8C5E-450A-8B3F-43F0D9660166}" destId="{B2DC80B1-3FF3-4B2B-A877-AA2CDEEF88E0}" srcOrd="5" destOrd="0" presId="urn:microsoft.com/office/officeart/2008/layout/RadialCluster"/>
    <dgm:cxn modelId="{4566B2E5-7764-41D6-9314-17CED78862E2}" type="presParOf" srcId="{10A575B0-8C5E-450A-8B3F-43F0D9660166}" destId="{06FEF4B9-912F-4E45-9ED9-26394A8A99DE}"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C81AE8-F7F6-42D6-8CCF-7CA3D277BF1E}">
      <dsp:nvSpPr>
        <dsp:cNvPr id="0" name=""/>
        <dsp:cNvSpPr/>
      </dsp:nvSpPr>
      <dsp:spPr>
        <a:xfrm>
          <a:off x="2641581" y="1876247"/>
          <a:ext cx="1628772" cy="1108710"/>
        </a:xfrm>
        <a:prstGeom prst="roundRect">
          <a:avLst/>
        </a:prstGeom>
        <a:solidFill>
          <a:srgbClr val="CC6600">
            <a:alpha val="90000"/>
          </a:srgb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en-US" sz="2800" b="1" kern="1200" dirty="0" smtClean="0">
              <a:latin typeface="Calibri" pitchFamily="34" charset="0"/>
              <a:cs typeface="Calibri" pitchFamily="34" charset="0"/>
            </a:rPr>
            <a:t>Common Core</a:t>
          </a:r>
          <a:endParaRPr lang="en-US" sz="2800" b="1" kern="1200" dirty="0">
            <a:latin typeface="Calibri" pitchFamily="34" charset="0"/>
            <a:cs typeface="Calibri" pitchFamily="34" charset="0"/>
          </a:endParaRPr>
        </a:p>
      </dsp:txBody>
      <dsp:txXfrm>
        <a:off x="2695704" y="1930370"/>
        <a:ext cx="1520526" cy="1000464"/>
      </dsp:txXfrm>
    </dsp:sp>
    <dsp:sp modelId="{8D38E621-DF6E-4321-907E-079B9FFB8616}">
      <dsp:nvSpPr>
        <dsp:cNvPr id="0" name=""/>
        <dsp:cNvSpPr/>
      </dsp:nvSpPr>
      <dsp:spPr>
        <a:xfrm rot="16206375">
          <a:off x="3321900" y="1740901"/>
          <a:ext cx="270693" cy="0"/>
        </a:xfrm>
        <a:custGeom>
          <a:avLst/>
          <a:gdLst/>
          <a:ahLst/>
          <a:cxnLst/>
          <a:rect l="0" t="0" r="0" b="0"/>
          <a:pathLst>
            <a:path>
              <a:moveTo>
                <a:pt x="0" y="0"/>
              </a:moveTo>
              <a:lnTo>
                <a:pt x="270693"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77F1CB3B-CBA5-4C1A-8479-AE3698617C1B}">
      <dsp:nvSpPr>
        <dsp:cNvPr id="0" name=""/>
        <dsp:cNvSpPr/>
      </dsp:nvSpPr>
      <dsp:spPr>
        <a:xfrm>
          <a:off x="2406186" y="-42805"/>
          <a:ext cx="2105679" cy="1648359"/>
        </a:xfrm>
        <a:prstGeom prst="roundRect">
          <a:avLst/>
        </a:prstGeom>
        <a:solidFill>
          <a:schemeClr val="bg1">
            <a:lumMod val="95000"/>
            <a:alpha val="76667"/>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libri" pitchFamily="34" charset="0"/>
              <a:cs typeface="Calibri" pitchFamily="34" charset="0"/>
            </a:rPr>
            <a:t>Content Standards</a:t>
          </a:r>
          <a:endParaRPr lang="en-US" sz="2400" b="1" kern="1200" dirty="0">
            <a:solidFill>
              <a:schemeClr val="tx1"/>
            </a:solidFill>
            <a:latin typeface="Calibri" pitchFamily="34" charset="0"/>
            <a:cs typeface="Calibri" pitchFamily="34" charset="0"/>
          </a:endParaRPr>
        </a:p>
      </dsp:txBody>
      <dsp:txXfrm>
        <a:off x="2486652" y="37661"/>
        <a:ext cx="1944747" cy="1487427"/>
      </dsp:txXfrm>
    </dsp:sp>
    <dsp:sp modelId="{56D06A3C-7E56-46AF-8C63-2CC4DA20CE2F}">
      <dsp:nvSpPr>
        <dsp:cNvPr id="0" name=""/>
        <dsp:cNvSpPr/>
      </dsp:nvSpPr>
      <dsp:spPr>
        <a:xfrm rot="484327">
          <a:off x="4268844" y="2567502"/>
          <a:ext cx="304808" cy="0"/>
        </a:xfrm>
        <a:custGeom>
          <a:avLst/>
          <a:gdLst/>
          <a:ahLst/>
          <a:cxnLst/>
          <a:rect l="0" t="0" r="0" b="0"/>
          <a:pathLst>
            <a:path>
              <a:moveTo>
                <a:pt x="0" y="0"/>
              </a:moveTo>
              <a:lnTo>
                <a:pt x="304808"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14AEB114-B6B0-4E46-8F97-A7A5AC85D596}">
      <dsp:nvSpPr>
        <dsp:cNvPr id="0" name=""/>
        <dsp:cNvSpPr/>
      </dsp:nvSpPr>
      <dsp:spPr>
        <a:xfrm>
          <a:off x="4572142" y="1774791"/>
          <a:ext cx="2023313" cy="1915179"/>
        </a:xfrm>
        <a:prstGeom prst="roundRect">
          <a:avLst/>
        </a:prstGeom>
        <a:solidFill>
          <a:schemeClr val="bg1">
            <a:lumMod val="95000"/>
            <a:alpha val="63333"/>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63500" tIns="63500" rIns="63500" bIns="63500" numCol="1" spcCol="1270" anchor="ctr" anchorCtr="0">
          <a:noAutofit/>
        </a:bodyPr>
        <a:lstStyle/>
        <a:p>
          <a:pPr lvl="0" algn="ctr" defTabSz="1111250">
            <a:lnSpc>
              <a:spcPct val="90000"/>
            </a:lnSpc>
            <a:spcBef>
              <a:spcPct val="0"/>
            </a:spcBef>
            <a:spcAft>
              <a:spcPct val="35000"/>
            </a:spcAft>
          </a:pPr>
          <a:r>
            <a:rPr lang="en-US" sz="2500" b="1" kern="1200" dirty="0" smtClean="0">
              <a:solidFill>
                <a:schemeClr val="tx1"/>
              </a:solidFill>
              <a:latin typeface="Calibri" pitchFamily="34" charset="0"/>
              <a:cs typeface="Calibri" pitchFamily="34" charset="0"/>
            </a:rPr>
            <a:t>Instructional Shifts</a:t>
          </a:r>
          <a:endParaRPr lang="en-US" sz="2500" b="1" kern="1200" dirty="0">
            <a:solidFill>
              <a:schemeClr val="tx1"/>
            </a:solidFill>
            <a:latin typeface="Calibri" pitchFamily="34" charset="0"/>
            <a:cs typeface="Calibri" pitchFamily="34" charset="0"/>
          </a:endParaRPr>
        </a:p>
      </dsp:txBody>
      <dsp:txXfrm>
        <a:off x="4665633" y="1868282"/>
        <a:ext cx="1836331" cy="1728197"/>
      </dsp:txXfrm>
    </dsp:sp>
    <dsp:sp modelId="{B2DC80B1-3FF3-4B2B-A877-AA2CDEEF88E0}">
      <dsp:nvSpPr>
        <dsp:cNvPr id="0" name=""/>
        <dsp:cNvSpPr/>
      </dsp:nvSpPr>
      <dsp:spPr>
        <a:xfrm rot="10239719">
          <a:off x="2453148" y="2579907"/>
          <a:ext cx="189689" cy="0"/>
        </a:xfrm>
        <a:custGeom>
          <a:avLst/>
          <a:gdLst/>
          <a:ahLst/>
          <a:cxnLst/>
          <a:rect l="0" t="0" r="0" b="0"/>
          <a:pathLst>
            <a:path>
              <a:moveTo>
                <a:pt x="0" y="0"/>
              </a:moveTo>
              <a:lnTo>
                <a:pt x="189689"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06FEF4B9-912F-4E45-9ED9-26394A8A99DE}">
      <dsp:nvSpPr>
        <dsp:cNvPr id="0" name=""/>
        <dsp:cNvSpPr/>
      </dsp:nvSpPr>
      <dsp:spPr>
        <a:xfrm>
          <a:off x="168403" y="1679540"/>
          <a:ext cx="2286002" cy="2207417"/>
        </a:xfrm>
        <a:prstGeom prst="roundRect">
          <a:avLst/>
        </a:prstGeom>
        <a:solidFill>
          <a:schemeClr val="bg1">
            <a:lumMod val="95000"/>
            <a:alpha val="5000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55880" tIns="55880" rIns="55880" bIns="55880" numCol="1" spcCol="1270" anchor="ctr" anchorCtr="0">
          <a:noAutofit/>
        </a:bodyPr>
        <a:lstStyle/>
        <a:p>
          <a:pPr lvl="0" algn="ctr" defTabSz="977900">
            <a:lnSpc>
              <a:spcPct val="90000"/>
            </a:lnSpc>
            <a:spcBef>
              <a:spcPct val="0"/>
            </a:spcBef>
            <a:spcAft>
              <a:spcPct val="35000"/>
            </a:spcAft>
          </a:pPr>
          <a:r>
            <a:rPr lang="en-US" sz="2200" b="1" kern="1200" dirty="0" smtClean="0">
              <a:solidFill>
                <a:schemeClr val="tx1"/>
              </a:solidFill>
              <a:latin typeface="Calibri" pitchFamily="34" charset="0"/>
              <a:cs typeface="Calibri" pitchFamily="34" charset="0"/>
            </a:rPr>
            <a:t>Practices  </a:t>
          </a:r>
          <a:r>
            <a:rPr lang="en-US" sz="2200" b="0" kern="1200" dirty="0" smtClean="0">
              <a:solidFill>
                <a:schemeClr val="tx1"/>
              </a:solidFill>
              <a:latin typeface="Calibri" pitchFamily="34" charset="0"/>
              <a:cs typeface="Calibri" pitchFamily="34" charset="0"/>
            </a:rPr>
            <a:t>(Math)/ </a:t>
          </a:r>
        </a:p>
        <a:p>
          <a:pPr lvl="0" algn="ctr" defTabSz="977900">
            <a:lnSpc>
              <a:spcPct val="90000"/>
            </a:lnSpc>
            <a:spcBef>
              <a:spcPct val="0"/>
            </a:spcBef>
            <a:spcAft>
              <a:spcPct val="35000"/>
            </a:spcAft>
          </a:pPr>
          <a:r>
            <a:rPr lang="en-US" sz="2200" b="1" kern="1200" dirty="0" smtClean="0">
              <a:solidFill>
                <a:schemeClr val="tx1"/>
              </a:solidFill>
              <a:latin typeface="Calibri" pitchFamily="34" charset="0"/>
              <a:cs typeface="Calibri" pitchFamily="34" charset="0"/>
            </a:rPr>
            <a:t>College and Career Ready Descriptors </a:t>
          </a:r>
          <a:r>
            <a:rPr lang="en-US" sz="2200" b="0" kern="1200" dirty="0" smtClean="0">
              <a:solidFill>
                <a:schemeClr val="tx1"/>
              </a:solidFill>
              <a:latin typeface="Calibri" pitchFamily="34" charset="0"/>
              <a:cs typeface="Calibri" pitchFamily="34" charset="0"/>
            </a:rPr>
            <a:t>(ELA)</a:t>
          </a:r>
          <a:endParaRPr lang="en-US" sz="2200" b="0" kern="1200" dirty="0">
            <a:solidFill>
              <a:schemeClr val="tx1"/>
            </a:solidFill>
            <a:latin typeface="Calibri" pitchFamily="34" charset="0"/>
            <a:cs typeface="Calibri" pitchFamily="34" charset="0"/>
          </a:endParaRPr>
        </a:p>
      </dsp:txBody>
      <dsp:txXfrm>
        <a:off x="276160" y="1787297"/>
        <a:ext cx="2070488" cy="19919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3DE0D4-A08E-47D6-B217-7E22DE9C5BE0}">
      <dsp:nvSpPr>
        <dsp:cNvPr id="0" name=""/>
        <dsp:cNvSpPr/>
      </dsp:nvSpPr>
      <dsp:spPr>
        <a:xfrm>
          <a:off x="1536396" y="-123709"/>
          <a:ext cx="5101604" cy="5101604"/>
        </a:xfrm>
        <a:prstGeom prst="circularArrow">
          <a:avLst>
            <a:gd name="adj1" fmla="val 5544"/>
            <a:gd name="adj2" fmla="val 330680"/>
            <a:gd name="adj3" fmla="val 14128558"/>
            <a:gd name="adj4" fmla="val 17174885"/>
            <a:gd name="adj5" fmla="val 5757"/>
          </a:avLst>
        </a:prstGeom>
        <a:solidFill>
          <a:srgbClr val="00B050"/>
        </a:solidFill>
        <a:ln>
          <a:solidFill>
            <a:srgbClr val="00B050"/>
          </a:solidFill>
        </a:ln>
        <a:effectLst/>
        <a:scene3d>
          <a:camera prst="orthographicFront"/>
          <a:lightRig rig="threePt" dir="t"/>
        </a:scene3d>
        <a:sp3d>
          <a:bevelT prst="convex"/>
        </a:sp3d>
      </dsp:spPr>
      <dsp:style>
        <a:lnRef idx="0">
          <a:scrgbClr r="0" g="0" b="0"/>
        </a:lnRef>
        <a:fillRef idx="1">
          <a:scrgbClr r="0" g="0" b="0"/>
        </a:fillRef>
        <a:effectRef idx="0">
          <a:scrgbClr r="0" g="0" b="0"/>
        </a:effectRef>
        <a:fontRef idx="minor"/>
      </dsp:style>
    </dsp:sp>
    <dsp:sp modelId="{7CFCF584-12BE-4EED-95F5-A7CAD4671CE4}">
      <dsp:nvSpPr>
        <dsp:cNvPr id="0" name=""/>
        <dsp:cNvSpPr/>
      </dsp:nvSpPr>
      <dsp:spPr>
        <a:xfrm>
          <a:off x="3079077" y="53"/>
          <a:ext cx="2016242"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latin typeface="Calibri" pitchFamily="34" charset="0"/>
              <a:cs typeface="Calibri" pitchFamily="34" charset="0"/>
            </a:rPr>
            <a:t>Standards Interpretation</a:t>
          </a:r>
          <a:endParaRPr lang="en-US" sz="2200" b="1" kern="1200" dirty="0">
            <a:latin typeface="Calibri" pitchFamily="34" charset="0"/>
            <a:cs typeface="Calibri" pitchFamily="34" charset="0"/>
          </a:endParaRPr>
        </a:p>
      </dsp:txBody>
      <dsp:txXfrm>
        <a:off x="3118276" y="39252"/>
        <a:ext cx="1937844" cy="724604"/>
      </dsp:txXfrm>
    </dsp:sp>
    <dsp:sp modelId="{CF8D3431-04A6-45E8-8682-AFD3613FCC39}">
      <dsp:nvSpPr>
        <dsp:cNvPr id="0" name=""/>
        <dsp:cNvSpPr/>
      </dsp:nvSpPr>
      <dsp:spPr>
        <a:xfrm>
          <a:off x="5000374" y="1068332"/>
          <a:ext cx="2324482"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Expected Evidence of  Student Learning</a:t>
          </a:r>
          <a:endParaRPr lang="en-US" sz="2000" b="1" kern="1200" dirty="0">
            <a:latin typeface="Calibri" pitchFamily="34" charset="0"/>
            <a:cs typeface="Calibri" pitchFamily="34" charset="0"/>
          </a:endParaRPr>
        </a:p>
      </dsp:txBody>
      <dsp:txXfrm>
        <a:off x="5039573" y="1107531"/>
        <a:ext cx="2246084" cy="724604"/>
      </dsp:txXfrm>
    </dsp:sp>
    <dsp:sp modelId="{2BFD1565-4EAD-453A-A1EB-B4A8AE8DE325}">
      <dsp:nvSpPr>
        <dsp:cNvPr id="0" name=""/>
        <dsp:cNvSpPr/>
      </dsp:nvSpPr>
      <dsp:spPr>
        <a:xfrm>
          <a:off x="4936399" y="2431527"/>
          <a:ext cx="2602754"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Text-based Discussion (Research)</a:t>
          </a:r>
          <a:endParaRPr lang="en-US" sz="2000" b="1" kern="1200" dirty="0">
            <a:latin typeface="Calibri" pitchFamily="34" charset="0"/>
            <a:cs typeface="Calibri" pitchFamily="34" charset="0"/>
          </a:endParaRPr>
        </a:p>
      </dsp:txBody>
      <dsp:txXfrm>
        <a:off x="4975598" y="2470726"/>
        <a:ext cx="2524356" cy="724604"/>
      </dsp:txXfrm>
    </dsp:sp>
    <dsp:sp modelId="{24D19255-2E17-4AFC-843B-092C5F91F3E8}">
      <dsp:nvSpPr>
        <dsp:cNvPr id="0" name=""/>
        <dsp:cNvSpPr/>
      </dsp:nvSpPr>
      <dsp:spPr>
        <a:xfrm>
          <a:off x="4373532" y="3810081"/>
          <a:ext cx="2514810"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Model Construction (Trying on the Work)</a:t>
          </a:r>
          <a:endParaRPr lang="en-US" sz="2000" b="1" kern="1200" dirty="0">
            <a:latin typeface="Calibri" pitchFamily="34" charset="0"/>
            <a:cs typeface="Calibri" pitchFamily="34" charset="0"/>
          </a:endParaRPr>
        </a:p>
      </dsp:txBody>
      <dsp:txXfrm>
        <a:off x="4412731" y="3849280"/>
        <a:ext cx="2436412" cy="724604"/>
      </dsp:txXfrm>
    </dsp:sp>
    <dsp:sp modelId="{6AE25C80-735F-432C-B74E-9A25FF99A513}">
      <dsp:nvSpPr>
        <dsp:cNvPr id="0" name=""/>
        <dsp:cNvSpPr/>
      </dsp:nvSpPr>
      <dsp:spPr>
        <a:xfrm>
          <a:off x="1357117" y="3810073"/>
          <a:ext cx="2422689"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Task &amp;                  Instructional Plan</a:t>
          </a:r>
          <a:endParaRPr lang="en-US" sz="2000" b="1" kern="1200" dirty="0">
            <a:latin typeface="Calibri" pitchFamily="34" charset="0"/>
            <a:cs typeface="Calibri" pitchFamily="34" charset="0"/>
          </a:endParaRPr>
        </a:p>
      </dsp:txBody>
      <dsp:txXfrm>
        <a:off x="1396316" y="3849272"/>
        <a:ext cx="2344291" cy="724604"/>
      </dsp:txXfrm>
    </dsp:sp>
    <dsp:sp modelId="{5F738F5F-C539-4510-95D5-87F175A55C30}">
      <dsp:nvSpPr>
        <dsp:cNvPr id="0" name=""/>
        <dsp:cNvSpPr/>
      </dsp:nvSpPr>
      <dsp:spPr>
        <a:xfrm>
          <a:off x="787527" y="2499449"/>
          <a:ext cx="2339948"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Student Work Examination</a:t>
          </a:r>
          <a:endParaRPr lang="en-US" sz="2000" b="1" kern="1200" dirty="0">
            <a:latin typeface="Calibri" pitchFamily="34" charset="0"/>
            <a:cs typeface="Calibri" pitchFamily="34" charset="0"/>
          </a:endParaRPr>
        </a:p>
      </dsp:txBody>
      <dsp:txXfrm>
        <a:off x="826726" y="2538648"/>
        <a:ext cx="2261550" cy="724604"/>
      </dsp:txXfrm>
    </dsp:sp>
    <dsp:sp modelId="{5248F340-0121-4519-B526-55F8FADDEC78}">
      <dsp:nvSpPr>
        <dsp:cNvPr id="0" name=""/>
        <dsp:cNvSpPr/>
      </dsp:nvSpPr>
      <dsp:spPr>
        <a:xfrm>
          <a:off x="1061219" y="1004977"/>
          <a:ext cx="2207533" cy="803002"/>
        </a:xfrm>
        <a:prstGeom prst="roundRect">
          <a:avLst/>
        </a:prstGeom>
        <a:solidFill>
          <a:schemeClr val="lt1">
            <a:hueOff val="0"/>
            <a:satOff val="0"/>
            <a:lumOff val="0"/>
            <a:alphaOff val="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latin typeface="Calibri" pitchFamily="34" charset="0"/>
              <a:cs typeface="Calibri" pitchFamily="34" charset="0"/>
            </a:rPr>
            <a:t>Revision of Task &amp;                 Instructional Plan</a:t>
          </a:r>
          <a:endParaRPr lang="en-US" sz="2000" b="1" kern="1200" dirty="0">
            <a:latin typeface="Calibri" pitchFamily="34" charset="0"/>
            <a:cs typeface="Calibri" pitchFamily="34" charset="0"/>
          </a:endParaRPr>
        </a:p>
      </dsp:txBody>
      <dsp:txXfrm>
        <a:off x="1100418" y="1044176"/>
        <a:ext cx="2129135" cy="7246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C81AE8-F7F6-42D6-8CCF-7CA3D277BF1E}">
      <dsp:nvSpPr>
        <dsp:cNvPr id="0" name=""/>
        <dsp:cNvSpPr/>
      </dsp:nvSpPr>
      <dsp:spPr>
        <a:xfrm>
          <a:off x="2539127" y="1949307"/>
          <a:ext cx="1628772" cy="1108710"/>
        </a:xfrm>
        <a:prstGeom prst="roundRect">
          <a:avLst/>
        </a:prstGeom>
        <a:solidFill>
          <a:srgbClr val="CC6600">
            <a:alpha val="90000"/>
          </a:srgb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en-US" sz="2800" b="1" kern="1200" dirty="0" smtClean="0">
              <a:latin typeface="Calibri" pitchFamily="34" charset="0"/>
              <a:cs typeface="Calibri" pitchFamily="34" charset="0"/>
            </a:rPr>
            <a:t>Common Core</a:t>
          </a:r>
          <a:endParaRPr lang="en-US" sz="2800" b="1" kern="1200" dirty="0">
            <a:latin typeface="Calibri" pitchFamily="34" charset="0"/>
            <a:cs typeface="Calibri" pitchFamily="34" charset="0"/>
          </a:endParaRPr>
        </a:p>
      </dsp:txBody>
      <dsp:txXfrm>
        <a:off x="2593250" y="2003430"/>
        <a:ext cx="1520526" cy="1000464"/>
      </dsp:txXfrm>
    </dsp:sp>
    <dsp:sp modelId="{8D38E621-DF6E-4321-907E-079B9FFB8616}">
      <dsp:nvSpPr>
        <dsp:cNvPr id="0" name=""/>
        <dsp:cNvSpPr/>
      </dsp:nvSpPr>
      <dsp:spPr>
        <a:xfrm rot="16206375">
          <a:off x="3219446" y="1813960"/>
          <a:ext cx="270693" cy="0"/>
        </a:xfrm>
        <a:custGeom>
          <a:avLst/>
          <a:gdLst/>
          <a:ahLst/>
          <a:cxnLst/>
          <a:rect l="0" t="0" r="0" b="0"/>
          <a:pathLst>
            <a:path>
              <a:moveTo>
                <a:pt x="0" y="0"/>
              </a:moveTo>
              <a:lnTo>
                <a:pt x="270693"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77F1CB3B-CBA5-4C1A-8479-AE3698617C1B}">
      <dsp:nvSpPr>
        <dsp:cNvPr id="0" name=""/>
        <dsp:cNvSpPr/>
      </dsp:nvSpPr>
      <dsp:spPr>
        <a:xfrm>
          <a:off x="2303732" y="30254"/>
          <a:ext cx="2105679" cy="1648359"/>
        </a:xfrm>
        <a:prstGeom prst="roundRect">
          <a:avLst/>
        </a:prstGeom>
        <a:solidFill>
          <a:schemeClr val="bg1">
            <a:lumMod val="95000"/>
            <a:alpha val="76667"/>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libri" pitchFamily="34" charset="0"/>
              <a:cs typeface="Calibri" pitchFamily="34" charset="0"/>
            </a:rPr>
            <a:t>Content Standards</a:t>
          </a:r>
          <a:endParaRPr lang="en-US" sz="2400" b="1" kern="1200" dirty="0">
            <a:solidFill>
              <a:schemeClr val="tx1"/>
            </a:solidFill>
            <a:latin typeface="Calibri" pitchFamily="34" charset="0"/>
            <a:cs typeface="Calibri" pitchFamily="34" charset="0"/>
          </a:endParaRPr>
        </a:p>
      </dsp:txBody>
      <dsp:txXfrm>
        <a:off x="2384198" y="110720"/>
        <a:ext cx="1944747" cy="1487427"/>
      </dsp:txXfrm>
    </dsp:sp>
    <dsp:sp modelId="{56D06A3C-7E56-46AF-8C63-2CC4DA20CE2F}">
      <dsp:nvSpPr>
        <dsp:cNvPr id="0" name=""/>
        <dsp:cNvSpPr/>
      </dsp:nvSpPr>
      <dsp:spPr>
        <a:xfrm rot="462351">
          <a:off x="4166058" y="2641205"/>
          <a:ext cx="407925" cy="0"/>
        </a:xfrm>
        <a:custGeom>
          <a:avLst/>
          <a:gdLst/>
          <a:ahLst/>
          <a:cxnLst/>
          <a:rect l="0" t="0" r="0" b="0"/>
          <a:pathLst>
            <a:path>
              <a:moveTo>
                <a:pt x="0" y="0"/>
              </a:moveTo>
              <a:lnTo>
                <a:pt x="407925"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14AEB114-B6B0-4E46-8F97-A7A5AC85D596}">
      <dsp:nvSpPr>
        <dsp:cNvPr id="0" name=""/>
        <dsp:cNvSpPr/>
      </dsp:nvSpPr>
      <dsp:spPr>
        <a:xfrm>
          <a:off x="4572142" y="1847851"/>
          <a:ext cx="2023313" cy="1915179"/>
        </a:xfrm>
        <a:prstGeom prst="roundRect">
          <a:avLst/>
        </a:prstGeom>
        <a:solidFill>
          <a:schemeClr val="bg1">
            <a:lumMod val="95000"/>
            <a:alpha val="63333"/>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63500" tIns="63500" rIns="63500" bIns="63500" numCol="1" spcCol="1270" anchor="ctr" anchorCtr="0">
          <a:noAutofit/>
        </a:bodyPr>
        <a:lstStyle/>
        <a:p>
          <a:pPr lvl="0" algn="ctr" defTabSz="1111250">
            <a:lnSpc>
              <a:spcPct val="90000"/>
            </a:lnSpc>
            <a:spcBef>
              <a:spcPct val="0"/>
            </a:spcBef>
            <a:spcAft>
              <a:spcPct val="35000"/>
            </a:spcAft>
          </a:pPr>
          <a:r>
            <a:rPr lang="en-US" sz="2500" b="1" kern="1200" dirty="0" smtClean="0">
              <a:solidFill>
                <a:schemeClr val="tx1"/>
              </a:solidFill>
              <a:latin typeface="Calibri" pitchFamily="34" charset="0"/>
              <a:cs typeface="Calibri" pitchFamily="34" charset="0"/>
            </a:rPr>
            <a:t>Instructional Shifts</a:t>
          </a:r>
          <a:endParaRPr lang="en-US" sz="2500" b="1" kern="1200" dirty="0">
            <a:solidFill>
              <a:schemeClr val="tx1"/>
            </a:solidFill>
            <a:latin typeface="Calibri" pitchFamily="34" charset="0"/>
            <a:cs typeface="Calibri" pitchFamily="34" charset="0"/>
          </a:endParaRPr>
        </a:p>
      </dsp:txBody>
      <dsp:txXfrm>
        <a:off x="4665633" y="1941342"/>
        <a:ext cx="1836331" cy="1728197"/>
      </dsp:txXfrm>
    </dsp:sp>
    <dsp:sp modelId="{B2DC80B1-3FF3-4B2B-A877-AA2CDEEF88E0}">
      <dsp:nvSpPr>
        <dsp:cNvPr id="0" name=""/>
        <dsp:cNvSpPr/>
      </dsp:nvSpPr>
      <dsp:spPr>
        <a:xfrm rot="10239719">
          <a:off x="2144411" y="2669814"/>
          <a:ext cx="397348" cy="0"/>
        </a:xfrm>
        <a:custGeom>
          <a:avLst/>
          <a:gdLst/>
          <a:ahLst/>
          <a:cxnLst/>
          <a:rect l="0" t="0" r="0" b="0"/>
          <a:pathLst>
            <a:path>
              <a:moveTo>
                <a:pt x="0" y="0"/>
              </a:moveTo>
              <a:lnTo>
                <a:pt x="397348" y="0"/>
              </a:lnTo>
            </a:path>
          </a:pathLst>
        </a:custGeom>
        <a:noFill/>
        <a:ln w="38100"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06FEF4B9-912F-4E45-9ED9-26394A8A99DE}">
      <dsp:nvSpPr>
        <dsp:cNvPr id="0" name=""/>
        <dsp:cNvSpPr/>
      </dsp:nvSpPr>
      <dsp:spPr>
        <a:xfrm>
          <a:off x="270856" y="1927177"/>
          <a:ext cx="1876187" cy="1858262"/>
        </a:xfrm>
        <a:prstGeom prst="roundRect">
          <a:avLst/>
        </a:prstGeom>
        <a:solidFill>
          <a:schemeClr val="bg1">
            <a:lumMod val="95000"/>
            <a:alpha val="50000"/>
          </a:schemeClr>
        </a:solidFill>
        <a:ln w="38100" cap="flat" cmpd="sng" algn="ctr">
          <a:solidFill>
            <a:srgbClr val="CC6600"/>
          </a:solidFill>
          <a:prstDash val="solid"/>
        </a:ln>
        <a:effectLst>
          <a:outerShdw blurRad="40000" dist="20000" dir="5400000" rotWithShape="0">
            <a:srgbClr val="000000">
              <a:alpha val="38000"/>
            </a:srgbClr>
          </a:outerShdw>
        </a:effectLst>
        <a:scene3d>
          <a:camera prst="orthographicFront"/>
          <a:lightRig rig="threePt" dir="t"/>
        </a:scene3d>
        <a:sp3d>
          <a:bevelT prst="convex"/>
        </a:sp3d>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latin typeface="Calibri" pitchFamily="34" charset="0"/>
              <a:cs typeface="Calibri" pitchFamily="34" charset="0"/>
            </a:rPr>
            <a:t>Practices  (Math)/ Descriptors (ELA)</a:t>
          </a:r>
          <a:endParaRPr lang="en-US" sz="2400" b="1" kern="1200" dirty="0">
            <a:solidFill>
              <a:schemeClr val="tx1"/>
            </a:solidFill>
            <a:latin typeface="Calibri" pitchFamily="34" charset="0"/>
            <a:cs typeface="Calibri" pitchFamily="34" charset="0"/>
          </a:endParaRPr>
        </a:p>
      </dsp:txBody>
      <dsp:txXfrm>
        <a:off x="361569" y="2017890"/>
        <a:ext cx="1694761" cy="1676836"/>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40" tIns="45720" rIns="91440" bIns="45720" rtlCol="0"/>
          <a:lstStyle>
            <a:lvl1pPr algn="r">
              <a:defRPr sz="1200"/>
            </a:lvl1pPr>
          </a:lstStyle>
          <a:p>
            <a:fld id="{D98DAA82-7C24-4F1D-8D05-F662BE916CEC}" type="datetimeFigureOut">
              <a:rPr lang="en-US" smtClean="0"/>
              <a:t>10/17/12</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40" tIns="45720" rIns="91440" bIns="45720" rtlCol="0" anchor="b"/>
          <a:lstStyle>
            <a:lvl1pPr algn="r">
              <a:defRPr sz="1200"/>
            </a:lvl1pPr>
          </a:lstStyle>
          <a:p>
            <a:fld id="{952D918F-CE31-4711-90E5-06F84C22ADC3}" type="slidenum">
              <a:rPr lang="en-US" smtClean="0"/>
              <a:t>‹#›</a:t>
            </a:fld>
            <a:endParaRPr lang="en-US" dirty="0"/>
          </a:p>
        </p:txBody>
      </p:sp>
    </p:spTree>
    <p:extLst>
      <p:ext uri="{BB962C8B-B14F-4D97-AF65-F5344CB8AC3E}">
        <p14:creationId xmlns:p14="http://schemas.microsoft.com/office/powerpoint/2010/main" val="2887790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7CC79186-1B37-4930-BD66-BB8AEF91AD58}" type="datetimeFigureOut">
              <a:rPr lang="en-US" smtClean="0"/>
              <a:t>10/17/12</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3BE1ECE7-50EE-43D6-AA47-5255A3887100}" type="slidenum">
              <a:rPr lang="en-US" smtClean="0"/>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 My name is a and I am joined by </a:t>
            </a:r>
            <a:r>
              <a:rPr lang="en-US" dirty="0" err="1" smtClean="0"/>
              <a:t>Peggie</a:t>
            </a:r>
            <a:r>
              <a:rPr lang="en-US" dirty="0" smtClean="0"/>
              <a:t> Clapper an</a:t>
            </a:r>
            <a:r>
              <a:rPr lang="en-US" baseline="0" dirty="0" smtClean="0"/>
              <a:t> 8</a:t>
            </a:r>
            <a:r>
              <a:rPr lang="en-US" baseline="30000" dirty="0" smtClean="0"/>
              <a:t>th</a:t>
            </a:r>
            <a:r>
              <a:rPr lang="en-US" baseline="0" dirty="0" smtClean="0"/>
              <a:t> grade teacher at Albert Einstein who has been an integral part of the work from inception.  </a:t>
            </a:r>
            <a:r>
              <a:rPr lang="en-US" dirty="0" smtClean="0"/>
              <a:t>We are honored to have been invited to be</a:t>
            </a:r>
            <a:r>
              <a:rPr lang="en-US" baseline="0" dirty="0" smtClean="0"/>
              <a:t> a part of the panel discussion as our work With Dr. </a:t>
            </a:r>
            <a:r>
              <a:rPr lang="en-US" baseline="0" dirty="0" err="1" smtClean="0"/>
              <a:t>Filmore</a:t>
            </a:r>
            <a:r>
              <a:rPr lang="en-US" baseline="0" dirty="0" smtClean="0"/>
              <a:t> is truly in the infancy stages as is our work with the Common Core Standards. Our Chief Academic Office likes to say “If the journey is a mile long, we’ve only gone an inch. </a:t>
            </a:r>
          </a:p>
          <a:p>
            <a:r>
              <a:rPr lang="en-US" baseline="0" dirty="0" smtClean="0"/>
              <a:t>We appreciate the opportunity to share our journey with you and to hear the stories and learn from other districts involved in the work</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1</a:t>
            </a:fld>
            <a:endParaRPr lang="en-US" dirty="0"/>
          </a:p>
        </p:txBody>
      </p:sp>
    </p:spTree>
    <p:extLst>
      <p:ext uri="{BB962C8B-B14F-4D97-AF65-F5344CB8AC3E}">
        <p14:creationId xmlns:p14="http://schemas.microsoft.com/office/powerpoint/2010/main" val="2331154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p>
          <a:p>
            <a:r>
              <a:rPr lang="en-US" dirty="0" smtClean="0"/>
              <a:t>Questions is How do we gather data on students language production and changes in this both orally and in writing over time.</a:t>
            </a:r>
          </a:p>
          <a:p>
            <a:r>
              <a:rPr lang="en-US" dirty="0" smtClean="0"/>
              <a:t>The Check</a:t>
            </a:r>
            <a:r>
              <a:rPr lang="en-US" baseline="0" dirty="0" smtClean="0"/>
              <a:t>list shared by Fashion High Schools</a:t>
            </a:r>
            <a:endParaRPr lang="en-US" dirty="0"/>
          </a:p>
        </p:txBody>
      </p:sp>
      <p:sp>
        <p:nvSpPr>
          <p:cNvPr id="4" name="Slide Number Placeholder 3"/>
          <p:cNvSpPr>
            <a:spLocks noGrp="1"/>
          </p:cNvSpPr>
          <p:nvPr>
            <p:ph type="sldNum" sz="quarter" idx="10"/>
          </p:nvPr>
        </p:nvSpPr>
        <p:spPr/>
        <p:txBody>
          <a:bodyPr/>
          <a:lstStyle/>
          <a:p>
            <a:fld id="{6B9EA8F2-5E8A-489F-A353-D2F97E9A5A92}" type="slidenum">
              <a:rPr lang="en-US" smtClean="0"/>
              <a:pPr/>
              <a:t>10</a:t>
            </a:fld>
            <a:endParaRPr lang="en-US" dirty="0"/>
          </a:p>
        </p:txBody>
      </p:sp>
    </p:spTree>
    <p:extLst>
      <p:ext uri="{BB962C8B-B14F-4D97-AF65-F5344CB8AC3E}">
        <p14:creationId xmlns:p14="http://schemas.microsoft.com/office/powerpoint/2010/main" val="318287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sz="1800" dirty="0" smtClean="0"/>
              <a:t>Text Complexity—Began working with teachers and school leaders in analyzing</a:t>
            </a:r>
            <a:r>
              <a:rPr lang="en-US" sz="1800" baseline="0" dirty="0" smtClean="0"/>
              <a:t> text complexity –Johnny Appleseed texts and </a:t>
            </a:r>
            <a:r>
              <a:rPr lang="en-US" sz="1800" baseline="0" dirty="0" err="1" smtClean="0"/>
              <a:t>Achieve’s</a:t>
            </a:r>
            <a:r>
              <a:rPr lang="en-US" sz="1800" baseline="0" dirty="0" smtClean="0"/>
              <a:t> Qualitative measures rubric. Maryanne shared the RSVP model and some schools are using it. Plan is to engage teachers collaboratively in discussions about text complexity and an analysis of texts each time we come to together to support them in their work</a:t>
            </a:r>
          </a:p>
          <a:p>
            <a:pPr marL="342900" indent="-342900">
              <a:buAutoNum type="arabicPeriod"/>
            </a:pPr>
            <a:r>
              <a:rPr lang="en-US" sz="1800" baseline="0" dirty="0" smtClean="0"/>
              <a:t>Text-dependent questions—</a:t>
            </a:r>
          </a:p>
          <a:p>
            <a:pPr marL="342900" indent="-342900">
              <a:buAutoNum type="arabicPeriod"/>
            </a:pPr>
            <a:r>
              <a:rPr lang="en-US" sz="1800" baseline="0" dirty="0" smtClean="0"/>
              <a:t>Writing from sources—use of </a:t>
            </a:r>
            <a:r>
              <a:rPr lang="en-US" sz="1800" baseline="0" dirty="0" err="1" smtClean="0"/>
              <a:t>mutltple</a:t>
            </a:r>
            <a:r>
              <a:rPr lang="en-US" sz="1800" baseline="0" dirty="0" smtClean="0"/>
              <a:t> texts</a:t>
            </a:r>
          </a:p>
          <a:p>
            <a:pPr marL="0" indent="0">
              <a:buNone/>
            </a:pPr>
            <a:endParaRPr lang="en-US" sz="1800" baseline="0" dirty="0" smtClean="0"/>
          </a:p>
          <a:p>
            <a:pPr marL="0" indent="0">
              <a:buNone/>
            </a:pPr>
            <a:r>
              <a:rPr lang="en-US" sz="1800" baseline="0" dirty="0" smtClean="0"/>
              <a:t>We are engaging our Superintendent, area Superintendents, and Directors and Coordinators in dialogue about the instructional shifts and every 2 weeks. Our principals meet monthly and the focus of these sessions are the instructional shifts</a:t>
            </a:r>
          </a:p>
          <a:p>
            <a:pPr marL="0" indent="0">
              <a:buNone/>
            </a:pPr>
            <a:endParaRPr lang="en-US" sz="1800" baseline="0" dirty="0" smtClean="0"/>
          </a:p>
          <a:p>
            <a:pPr marL="0" indent="0">
              <a:buNone/>
            </a:pPr>
            <a:r>
              <a:rPr lang="en-US" sz="1800" baseline="0" dirty="0" smtClean="0"/>
              <a:t>Instructional conversations—11 Focus schools—Juicy sentences—training specialists are developing units of study, working with ELD teachers, science and social science teachers at the secondary level. Larger units of study with language support.</a:t>
            </a:r>
          </a:p>
          <a:p>
            <a:pPr marL="0" indent="0">
              <a:buNone/>
            </a:pPr>
            <a:endParaRPr lang="en-US" sz="1800" baseline="0" dirty="0" smtClean="0"/>
          </a:p>
          <a:p>
            <a:pPr marL="342900" indent="-342900">
              <a:buAutoNum type="arabicPeriod"/>
            </a:pPr>
            <a:endParaRPr lang="en-US" sz="1800" dirty="0"/>
          </a:p>
          <a:p>
            <a:r>
              <a:rPr lang="en-US" dirty="0" smtClean="0"/>
              <a:t>Instructional Conversations </a:t>
            </a:r>
          </a:p>
          <a:p>
            <a:pPr marL="171450" indent="-171450">
              <a:buFont typeface="Arial" pitchFamily="34" charset="0"/>
              <a:buChar char="•"/>
            </a:pPr>
            <a:r>
              <a:rPr lang="en-US" dirty="0" smtClean="0"/>
              <a:t>Juicy Sentences about academic</a:t>
            </a:r>
            <a:r>
              <a:rPr lang="en-US" baseline="0" dirty="0" smtClean="0"/>
              <a:t> </a:t>
            </a:r>
            <a:r>
              <a:rPr lang="en-US" dirty="0" smtClean="0"/>
              <a:t>language</a:t>
            </a:r>
            <a:endParaRPr lang="en-US" dirty="0"/>
          </a:p>
        </p:txBody>
      </p:sp>
      <p:sp>
        <p:nvSpPr>
          <p:cNvPr id="4" name="Slide Number Placeholder 3"/>
          <p:cNvSpPr>
            <a:spLocks noGrp="1"/>
          </p:cNvSpPr>
          <p:nvPr>
            <p:ph type="sldNum" sz="quarter" idx="10"/>
          </p:nvPr>
        </p:nvSpPr>
        <p:spPr/>
        <p:txBody>
          <a:bodyPr/>
          <a:lstStyle/>
          <a:p>
            <a:fld id="{6B9EA8F2-5E8A-489F-A353-D2F97E9A5A92}" type="slidenum">
              <a:rPr lang="en-US" smtClean="0"/>
              <a:pPr/>
              <a:t>11</a:t>
            </a:fld>
            <a:endParaRPr lang="en-US" dirty="0"/>
          </a:p>
        </p:txBody>
      </p:sp>
    </p:spTree>
    <p:extLst>
      <p:ext uri="{BB962C8B-B14F-4D97-AF65-F5344CB8AC3E}">
        <p14:creationId xmlns:p14="http://schemas.microsoft.com/office/powerpoint/2010/main" val="318287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12</a:t>
            </a:fld>
            <a:endParaRPr lang="en-US" dirty="0"/>
          </a:p>
        </p:txBody>
      </p:sp>
    </p:spTree>
    <p:extLst>
      <p:ext uri="{BB962C8B-B14F-4D97-AF65-F5344CB8AC3E}">
        <p14:creationId xmlns:p14="http://schemas.microsoft.com/office/powerpoint/2010/main" val="1865887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p>
        </p:txBody>
      </p:sp>
      <p:sp>
        <p:nvSpPr>
          <p:cNvPr id="4" name="Slide Number Placeholder 3"/>
          <p:cNvSpPr>
            <a:spLocks noGrp="1"/>
          </p:cNvSpPr>
          <p:nvPr>
            <p:ph type="sldNum" sz="quarter" idx="10"/>
          </p:nvPr>
        </p:nvSpPr>
        <p:spPr/>
        <p:txBody>
          <a:bodyPr/>
          <a:lstStyle/>
          <a:p>
            <a:fld id="{6B9EA8F2-5E8A-489F-A353-D2F97E9A5A92}" type="slidenum">
              <a:rPr lang="en-US" smtClean="0"/>
              <a:pPr/>
              <a:t>13</a:t>
            </a:fld>
            <a:endParaRPr lang="en-US" dirty="0"/>
          </a:p>
        </p:txBody>
      </p:sp>
    </p:spTree>
    <p:extLst>
      <p:ext uri="{BB962C8B-B14F-4D97-AF65-F5344CB8AC3E}">
        <p14:creationId xmlns:p14="http://schemas.microsoft.com/office/powerpoint/2010/main" val="31828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mn-ea"/>
                <a:cs typeface="+mn-cs"/>
              </a:rPr>
              <a:t>Context:</a:t>
            </a:r>
          </a:p>
          <a:p>
            <a:r>
              <a:rPr lang="en-US" sz="1200" kern="1200" dirty="0" smtClean="0">
                <a:solidFill>
                  <a:schemeClr val="tx1"/>
                </a:solidFill>
                <a:effectLst/>
                <a:latin typeface="+mn-lt"/>
                <a:ea typeface="+mn-ea"/>
                <a:cs typeface="+mn-cs"/>
              </a:rPr>
              <a:t>SCUSD is the 11</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largest school district in California and one of the 100 largest in the United States, serving approximately 44,000 students on 81 campuses. Neighborhoods served range from leafy affluent areas around the Capitol to federal housing projects. Sixty-nine percent of SCUSD students qualify for a free or reduced-price lunch; </a:t>
            </a:r>
            <a:r>
              <a:rPr lang="en-US" sz="1200" b="1" kern="1200" dirty="0" smtClean="0">
                <a:solidFill>
                  <a:schemeClr val="tx1"/>
                </a:solidFill>
                <a:effectLst/>
                <a:latin typeface="+mn-lt"/>
                <a:ea typeface="+mn-ea"/>
                <a:cs typeface="+mn-cs"/>
              </a:rPr>
              <a:t>at 26 schools, 90-100% of students meet this federal poverty threshold, </a:t>
            </a:r>
            <a:r>
              <a:rPr lang="en-US" sz="1200" kern="1200" dirty="0" smtClean="0">
                <a:solidFill>
                  <a:schemeClr val="tx1"/>
                </a:solidFill>
                <a:effectLst/>
                <a:latin typeface="+mn-lt"/>
                <a:ea typeface="+mn-ea"/>
                <a:cs typeface="+mn-cs"/>
              </a:rPr>
              <a:t>in part because Sacramento’s unemployment rate hovers around 12.4% – almost 3% higher than the national average.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Civil Rights Project at Harvard University, in conjunction with Time magazine, has named Sacramento “America’s Most Integrated City,” a place where “everyone's a minority—including whites.” Our student population is 36% Hispanic or Latino; 18.3% Asian; 16.3% African American; and 19% White. About 7% of students are of two or more races or ethnicities. Residents within SCUSD speak more than 40 languages; 38% of students do not speak English at home.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Pillar One</a:t>
            </a:r>
          </a:p>
          <a:p>
            <a:pPr marL="171450" indent="-171450">
              <a:buFont typeface="Arial" pitchFamily="34" charset="0"/>
              <a:buChar char="•"/>
            </a:pPr>
            <a:r>
              <a:rPr lang="en-US" sz="1200" kern="1200" dirty="0" smtClean="0">
                <a:solidFill>
                  <a:schemeClr val="tx1"/>
                </a:solidFill>
                <a:effectLst/>
                <a:latin typeface="+mn-lt"/>
                <a:ea typeface="+mn-ea"/>
                <a:cs typeface="+mn-cs"/>
              </a:rPr>
              <a:t>Pillar 1 of the SCUSD Strategic plan 2010-14 calls for all students to be College and Career Ready upon</a:t>
            </a:r>
            <a:r>
              <a:rPr lang="en-US" sz="1200" kern="1200" baseline="0" dirty="0" smtClean="0">
                <a:solidFill>
                  <a:schemeClr val="tx1"/>
                </a:solidFill>
                <a:effectLst/>
                <a:latin typeface="+mn-lt"/>
                <a:ea typeface="+mn-ea"/>
                <a:cs typeface="+mn-cs"/>
              </a:rPr>
              <a:t> exit from high school. </a:t>
            </a:r>
          </a:p>
          <a:p>
            <a:pPr marL="171450" indent="-171450">
              <a:buFont typeface="Arial" pitchFamily="34" charset="0"/>
              <a:buChar char="•"/>
            </a:pPr>
            <a:r>
              <a:rPr lang="en-US" sz="1200" kern="1200" baseline="0" dirty="0" smtClean="0">
                <a:solidFill>
                  <a:schemeClr val="tx1"/>
                </a:solidFill>
                <a:effectLst/>
                <a:latin typeface="+mn-lt"/>
                <a:ea typeface="+mn-ea"/>
                <a:cs typeface="+mn-cs"/>
              </a:rPr>
              <a:t>College and career ready is the ability to enter into credit bearing college courses without remediation</a:t>
            </a:r>
          </a:p>
          <a:p>
            <a:pPr marL="171450" indent="-171450">
              <a:buFont typeface="Arial" pitchFamily="34" charset="0"/>
              <a:buChar char="•"/>
            </a:pPr>
            <a:r>
              <a:rPr lang="en-US" sz="1200" kern="1200" baseline="0" dirty="0" smtClean="0">
                <a:solidFill>
                  <a:schemeClr val="tx1"/>
                </a:solidFill>
                <a:effectLst/>
                <a:latin typeface="+mn-lt"/>
                <a:ea typeface="+mn-ea"/>
                <a:cs typeface="+mn-cs"/>
              </a:rPr>
              <a:t>Pillar one is our impetus for strategic and early move to begin work on the Common Core</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40F3251-6BF8-46B0-B777-32530A2E4C5B}"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mn-ea"/>
                <a:cs typeface="+mn-cs"/>
              </a:rPr>
              <a:t>Context</a:t>
            </a:r>
          </a:p>
          <a:p>
            <a:r>
              <a:rPr lang="en-US" sz="1200" b="1" kern="1200" dirty="0" smtClean="0">
                <a:solidFill>
                  <a:schemeClr val="tx1"/>
                </a:solidFill>
                <a:effectLst/>
                <a:latin typeface="+mn-lt"/>
                <a:ea typeface="+mn-ea"/>
                <a:cs typeface="+mn-cs"/>
              </a:rPr>
              <a:t>Our</a:t>
            </a:r>
            <a:r>
              <a:rPr lang="en-US" sz="1200" b="1" kern="1200" baseline="0" dirty="0" smtClean="0">
                <a:solidFill>
                  <a:schemeClr val="tx1"/>
                </a:solidFill>
                <a:effectLst/>
                <a:latin typeface="+mn-lt"/>
                <a:ea typeface="+mn-ea"/>
                <a:cs typeface="+mn-cs"/>
              </a:rPr>
              <a:t> work with with Dr. </a:t>
            </a:r>
            <a:r>
              <a:rPr lang="en-US" sz="1200" b="1" kern="1200" baseline="0" dirty="0" err="1" smtClean="0">
                <a:solidFill>
                  <a:schemeClr val="tx1"/>
                </a:solidFill>
                <a:effectLst/>
                <a:latin typeface="+mn-lt"/>
                <a:ea typeface="+mn-ea"/>
                <a:cs typeface="+mn-cs"/>
              </a:rPr>
              <a:t>Filmore</a:t>
            </a:r>
            <a:r>
              <a:rPr lang="en-US" sz="1200" b="1" kern="1200" baseline="0" dirty="0" smtClean="0">
                <a:solidFill>
                  <a:schemeClr val="tx1"/>
                </a:solidFill>
                <a:effectLst/>
                <a:latin typeface="+mn-lt"/>
                <a:ea typeface="+mn-ea"/>
                <a:cs typeface="+mn-cs"/>
              </a:rPr>
              <a:t> is really contextualized in our efforts to what we call “Learn the Common Core Standards”. And our move to swiftly begin doing work around the Common Core Standards must be contextualized in our district’s strategic plan.</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Pillar One</a:t>
            </a:r>
          </a:p>
          <a:p>
            <a:pPr marL="171450" indent="-171450">
              <a:buFont typeface="Arial" pitchFamily="34" charset="0"/>
              <a:buChar char="•"/>
            </a:pPr>
            <a:r>
              <a:rPr lang="en-US" sz="1200" kern="1200" dirty="0" smtClean="0">
                <a:solidFill>
                  <a:schemeClr val="tx1"/>
                </a:solidFill>
                <a:effectLst/>
                <a:latin typeface="+mn-lt"/>
                <a:ea typeface="+mn-ea"/>
                <a:cs typeface="+mn-cs"/>
              </a:rPr>
              <a:t>Pillar 1 of the SCUSD Strategic plan 2010-14 calls for all students to be College and Career Ready upon</a:t>
            </a:r>
            <a:r>
              <a:rPr lang="en-US" sz="1200" kern="1200" baseline="0" dirty="0" smtClean="0">
                <a:solidFill>
                  <a:schemeClr val="tx1"/>
                </a:solidFill>
                <a:effectLst/>
                <a:latin typeface="+mn-lt"/>
                <a:ea typeface="+mn-ea"/>
                <a:cs typeface="+mn-cs"/>
              </a:rPr>
              <a:t> exit from high school. </a:t>
            </a:r>
          </a:p>
          <a:p>
            <a:pPr marL="171450" indent="-171450">
              <a:buFont typeface="Arial" pitchFamily="34" charset="0"/>
              <a:buChar char="•"/>
            </a:pPr>
            <a:r>
              <a:rPr lang="en-US" sz="1200" kern="1200" baseline="0" dirty="0" smtClean="0">
                <a:solidFill>
                  <a:schemeClr val="tx1"/>
                </a:solidFill>
                <a:effectLst/>
                <a:latin typeface="+mn-lt"/>
                <a:ea typeface="+mn-ea"/>
                <a:cs typeface="+mn-cs"/>
              </a:rPr>
              <a:t>College and career ready is the ability to enter into credit bearing college courses without remediation</a:t>
            </a:r>
          </a:p>
          <a:p>
            <a:pPr marL="171450" indent="-171450">
              <a:buFont typeface="Arial" pitchFamily="34" charset="0"/>
              <a:buChar char="•"/>
            </a:pPr>
            <a:r>
              <a:rPr lang="en-US" sz="1200" kern="1200" baseline="0" dirty="0" smtClean="0">
                <a:solidFill>
                  <a:schemeClr val="tx1"/>
                </a:solidFill>
                <a:effectLst/>
                <a:latin typeface="+mn-lt"/>
                <a:ea typeface="+mn-ea"/>
                <a:cs typeface="+mn-cs"/>
              </a:rPr>
              <a:t>Pillar one is our impetus for strategic and early move to begin work on the Common Core</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40F3251-6BF8-46B0-B777-32530A2E4C5B}"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Common Core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ELA</a:t>
            </a:r>
          </a:p>
          <a:p>
            <a:pPr marL="171450" indent="-171450">
              <a:buFont typeface="Arial" pitchFamily="34" charset="0"/>
              <a:buChar char="•"/>
            </a:pPr>
            <a:r>
              <a:rPr lang="en-US" sz="1200" kern="1200" dirty="0" smtClean="0">
                <a:solidFill>
                  <a:schemeClr val="tx1"/>
                </a:solidFill>
                <a:effectLst/>
                <a:latin typeface="+mn-lt"/>
                <a:ea typeface="+mn-ea"/>
                <a:cs typeface="+mn-cs"/>
              </a:rPr>
              <a:t>Began in 2010-11</a:t>
            </a:r>
            <a:r>
              <a:rPr lang="en-US" sz="1200" kern="1200" baseline="0" dirty="0" smtClean="0">
                <a:solidFill>
                  <a:schemeClr val="tx1"/>
                </a:solidFill>
                <a:effectLst/>
                <a:latin typeface="+mn-lt"/>
                <a:ea typeface="+mn-ea"/>
                <a:cs typeface="+mn-cs"/>
              </a:rPr>
              <a:t> (Cohort A) 120 teachers</a:t>
            </a:r>
          </a:p>
          <a:p>
            <a:pPr marL="171450" indent="-171450">
              <a:buFont typeface="Arial" pitchFamily="34" charset="0"/>
              <a:buChar char="•"/>
            </a:pPr>
            <a:r>
              <a:rPr lang="en-US" sz="1200" kern="1200" baseline="0" dirty="0" smtClean="0">
                <a:solidFill>
                  <a:schemeClr val="tx1"/>
                </a:solidFill>
                <a:effectLst/>
                <a:latin typeface="+mn-lt"/>
                <a:ea typeface="+mn-ea"/>
                <a:cs typeface="+mn-cs"/>
              </a:rPr>
              <a:t>2011-12 (Cohort A and Cohort B=19 Early Implementation Sites)</a:t>
            </a:r>
          </a:p>
          <a:p>
            <a:pPr marL="171450" indent="-171450">
              <a:buFont typeface="Arial" pitchFamily="34" charset="0"/>
              <a:buChar char="•"/>
            </a:pPr>
            <a:r>
              <a:rPr lang="en-US" sz="1200" kern="1200" baseline="0" dirty="0" smtClean="0">
                <a:solidFill>
                  <a:schemeClr val="tx1"/>
                </a:solidFill>
                <a:effectLst/>
                <a:latin typeface="+mn-lt"/>
                <a:ea typeface="+mn-ea"/>
                <a:cs typeface="+mn-cs"/>
              </a:rPr>
              <a:t>2012-13-Added Math and EL Focus Schools Work</a:t>
            </a:r>
          </a:p>
          <a:p>
            <a:pPr marL="628650" lvl="1" indent="-171450">
              <a:buFont typeface="Arial" pitchFamily="34" charset="0"/>
              <a:buChar char="•"/>
            </a:pPr>
            <a:r>
              <a:rPr lang="en-US" sz="1200" kern="1200" baseline="0" dirty="0" smtClean="0">
                <a:solidFill>
                  <a:schemeClr val="tx1"/>
                </a:solidFill>
                <a:effectLst/>
                <a:latin typeface="+mn-lt"/>
                <a:ea typeface="+mn-ea"/>
                <a:cs typeface="+mn-cs"/>
              </a:rPr>
              <a:t>11 EL Focus Schools (7 elementary, 3 middle, 1 high school)</a:t>
            </a:r>
          </a:p>
          <a:p>
            <a:pPr marL="628650" lvl="1" indent="-171450">
              <a:buFont typeface="Arial" pitchFamily="34" charset="0"/>
              <a:buChar char="•"/>
            </a:pPr>
            <a:r>
              <a:rPr lang="en-US" sz="1200" kern="1200" baseline="0" dirty="0" smtClean="0">
                <a:solidFill>
                  <a:schemeClr val="tx1"/>
                </a:solidFill>
                <a:effectLst/>
                <a:latin typeface="+mn-lt"/>
                <a:ea typeface="+mn-ea"/>
                <a:cs typeface="+mn-cs"/>
              </a:rPr>
              <a:t>Large population of EL Learners</a:t>
            </a:r>
          </a:p>
          <a:p>
            <a:pPr marL="171450" indent="-171450">
              <a:buFont typeface="Arial" pitchFamily="34" charset="0"/>
              <a:buChar char="•"/>
            </a:pPr>
            <a:r>
              <a:rPr lang="en-US" sz="1200" kern="1200" baseline="0" dirty="0" smtClean="0">
                <a:solidFill>
                  <a:schemeClr val="tx1"/>
                </a:solidFill>
                <a:effectLst/>
                <a:latin typeface="+mn-lt"/>
                <a:ea typeface="+mn-ea"/>
                <a:cs typeface="+mn-cs"/>
              </a:rPr>
              <a:t>Common Core work must take into consideration the standards, descriptors (ELA)  and practices (Math), as well as the Instructional Shifts (Text Complexity, text-based answers, and writing from sources).</a:t>
            </a:r>
          </a:p>
          <a:p>
            <a:pPr marL="171450" indent="-171450">
              <a:buFont typeface="Arial" pitchFamily="34" charset="0"/>
              <a:buChar char="•"/>
            </a:pPr>
            <a:r>
              <a:rPr lang="en-US" sz="1200" kern="1200" baseline="0" dirty="0" smtClean="0">
                <a:solidFill>
                  <a:schemeClr val="tx1"/>
                </a:solidFill>
                <a:effectLst/>
                <a:latin typeface="+mn-lt"/>
                <a:ea typeface="+mn-ea"/>
                <a:cs typeface="+mn-cs"/>
              </a:rPr>
              <a:t>To achieve the promise of Pillar I, we must attend to Equity and how ALL Students will meet the demands of the Common Core and It is this understanding and the questions that are constantly arising about access to EL’s and struggling students that has led to our seeking out of Dr. </a:t>
            </a:r>
            <a:r>
              <a:rPr lang="en-US" sz="1200" kern="1200" baseline="0" dirty="0" err="1" smtClean="0">
                <a:solidFill>
                  <a:schemeClr val="tx1"/>
                </a:solidFill>
                <a:effectLst/>
                <a:latin typeface="+mn-lt"/>
                <a:ea typeface="+mn-ea"/>
                <a:cs typeface="+mn-cs"/>
              </a:rPr>
              <a:t>Filmore</a:t>
            </a:r>
            <a:r>
              <a:rPr lang="en-US" sz="1200" kern="1200" baseline="0" dirty="0" smtClean="0">
                <a:solidFill>
                  <a:schemeClr val="tx1"/>
                </a:solidFill>
                <a:effectLst/>
                <a:latin typeface="+mn-lt"/>
                <a:ea typeface="+mn-ea"/>
                <a:cs typeface="+mn-cs"/>
              </a:rPr>
              <a:t>. It becomes increasingly apparent that The implementation of the Common Core therefore means changes in curriculum, assessment, and teaching and learning. </a:t>
            </a:r>
          </a:p>
          <a:p>
            <a:pPr marL="171450" indent="-171450">
              <a:buFont typeface="Arial" pitchFamily="34" charset="0"/>
              <a:buChar char="•"/>
            </a:pPr>
            <a:endParaRPr lang="en-US" sz="1200" kern="1200" baseline="0" dirty="0" smtClean="0">
              <a:solidFill>
                <a:schemeClr val="tx1"/>
              </a:solidFill>
              <a:effectLst/>
              <a:latin typeface="+mn-lt"/>
              <a:ea typeface="+mn-ea"/>
              <a:cs typeface="+mn-cs"/>
            </a:endParaRPr>
          </a:p>
          <a:p>
            <a:pPr marL="171450" indent="-171450">
              <a:buFont typeface="Arial" pitchFamily="34" charset="0"/>
              <a:buChar char="•"/>
            </a:pPr>
            <a:r>
              <a:rPr lang="en-US" sz="1200" kern="1200" baseline="0" dirty="0" smtClean="0">
                <a:solidFill>
                  <a:schemeClr val="tx1"/>
                </a:solidFill>
                <a:effectLst/>
                <a:latin typeface="+mn-lt"/>
                <a:ea typeface="+mn-ea"/>
                <a:cs typeface="+mn-cs"/>
              </a:rPr>
              <a:t>Professional learning is a key lever in our Common Core work and so we will take a few minutes to discuss or professional learning model or framework that we have used and will continue to use and refine in this work</a:t>
            </a:r>
          </a:p>
          <a:p>
            <a:pPr marL="628650" lvl="1" indent="-171450">
              <a:buFont typeface="Arial" pitchFamily="34" charset="0"/>
              <a:buChar char="•"/>
            </a:pPr>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BE1ECE7-50EE-43D6-AA47-5255A3887100}" type="slidenum">
              <a:rPr lang="en-US" smtClean="0"/>
              <a:t>4</a:t>
            </a:fld>
            <a:endParaRPr lang="en-US" dirty="0"/>
          </a:p>
        </p:txBody>
      </p:sp>
    </p:spTree>
    <p:extLst>
      <p:ext uri="{BB962C8B-B14F-4D97-AF65-F5344CB8AC3E}">
        <p14:creationId xmlns:p14="http://schemas.microsoft.com/office/powerpoint/2010/main" val="1208396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5</a:t>
            </a:fld>
            <a:endParaRPr lang="en-US" dirty="0"/>
          </a:p>
        </p:txBody>
      </p:sp>
    </p:spTree>
    <p:extLst>
      <p:ext uri="{BB962C8B-B14F-4D97-AF65-F5344CB8AC3E}">
        <p14:creationId xmlns:p14="http://schemas.microsoft.com/office/powerpoint/2010/main" val="3586445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6</a:t>
            </a:fld>
            <a:endParaRPr lang="en-US" dirty="0"/>
          </a:p>
        </p:txBody>
      </p:sp>
    </p:spTree>
    <p:extLst>
      <p:ext uri="{BB962C8B-B14F-4D97-AF65-F5344CB8AC3E}">
        <p14:creationId xmlns:p14="http://schemas.microsoft.com/office/powerpoint/2010/main" val="1208396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800" dirty="0" smtClean="0">
                <a:latin typeface="Calibri" pitchFamily="34" charset="0"/>
                <a:cs typeface="Calibri" pitchFamily="34" charset="0"/>
              </a:rPr>
              <a:t> </a:t>
            </a:r>
          </a:p>
          <a:p>
            <a:pPr lvl="0"/>
            <a:endParaRPr lang="en-US" sz="1800" dirty="0" smtClean="0">
              <a:latin typeface="Calibri" pitchFamily="34" charset="0"/>
              <a:cs typeface="Calibri" pitchFamily="34" charset="0"/>
            </a:endParaRPr>
          </a:p>
          <a:p>
            <a:endParaRPr lang="en-US" sz="1800" dirty="0"/>
          </a:p>
          <a:p>
            <a:endParaRPr lang="en-US" dirty="0"/>
          </a:p>
        </p:txBody>
      </p:sp>
      <p:sp>
        <p:nvSpPr>
          <p:cNvPr id="4" name="Slide Number Placeholder 3"/>
          <p:cNvSpPr>
            <a:spLocks noGrp="1"/>
          </p:cNvSpPr>
          <p:nvPr>
            <p:ph type="sldNum" sz="quarter" idx="10"/>
          </p:nvPr>
        </p:nvSpPr>
        <p:spPr/>
        <p:txBody>
          <a:bodyPr/>
          <a:lstStyle/>
          <a:p>
            <a:fld id="{6B9EA8F2-5E8A-489F-A353-D2F97E9A5A92}" type="slidenum">
              <a:rPr lang="en-US" smtClean="0"/>
              <a:pPr/>
              <a:t>7</a:t>
            </a:fld>
            <a:endParaRPr lang="en-US" dirty="0"/>
          </a:p>
        </p:txBody>
      </p:sp>
    </p:spTree>
    <p:extLst>
      <p:ext uri="{BB962C8B-B14F-4D97-AF65-F5344CB8AC3E}">
        <p14:creationId xmlns:p14="http://schemas.microsoft.com/office/powerpoint/2010/main" val="318287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p>
          <a:p>
            <a:endParaRPr lang="en-US" dirty="0"/>
          </a:p>
        </p:txBody>
      </p:sp>
      <p:sp>
        <p:nvSpPr>
          <p:cNvPr id="4" name="Slide Number Placeholder 3"/>
          <p:cNvSpPr>
            <a:spLocks noGrp="1"/>
          </p:cNvSpPr>
          <p:nvPr>
            <p:ph type="sldNum" sz="quarter" idx="10"/>
          </p:nvPr>
        </p:nvSpPr>
        <p:spPr/>
        <p:txBody>
          <a:bodyPr/>
          <a:lstStyle/>
          <a:p>
            <a:fld id="{6B9EA8F2-5E8A-489F-A353-D2F97E9A5A92}" type="slidenum">
              <a:rPr lang="en-US" smtClean="0"/>
              <a:pPr/>
              <a:t>8</a:t>
            </a:fld>
            <a:endParaRPr lang="en-US" dirty="0"/>
          </a:p>
        </p:txBody>
      </p:sp>
    </p:spTree>
    <p:extLst>
      <p:ext uri="{BB962C8B-B14F-4D97-AF65-F5344CB8AC3E}">
        <p14:creationId xmlns:p14="http://schemas.microsoft.com/office/powerpoint/2010/main" val="318287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Developing Units of Study</a:t>
            </a:r>
          </a:p>
          <a:p>
            <a:r>
              <a:rPr lang="en-US" sz="1800" dirty="0" smtClean="0"/>
              <a:t>Purchase of Texts that are culturally responsive</a:t>
            </a:r>
            <a:endParaRPr lang="en-US" sz="1800" dirty="0"/>
          </a:p>
          <a:p>
            <a:endParaRPr lang="en-US" dirty="0"/>
          </a:p>
        </p:txBody>
      </p:sp>
      <p:sp>
        <p:nvSpPr>
          <p:cNvPr id="4" name="Slide Number Placeholder 3"/>
          <p:cNvSpPr>
            <a:spLocks noGrp="1"/>
          </p:cNvSpPr>
          <p:nvPr>
            <p:ph type="sldNum" sz="quarter" idx="10"/>
          </p:nvPr>
        </p:nvSpPr>
        <p:spPr/>
        <p:txBody>
          <a:bodyPr/>
          <a:lstStyle/>
          <a:p>
            <a:fld id="{6B9EA8F2-5E8A-489F-A353-D2F97E9A5A92}" type="slidenum">
              <a:rPr lang="en-US" smtClean="0"/>
              <a:pPr/>
              <a:t>9</a:t>
            </a:fld>
            <a:endParaRPr lang="en-US" dirty="0"/>
          </a:p>
        </p:txBody>
      </p:sp>
    </p:spTree>
    <p:extLst>
      <p:ext uri="{BB962C8B-B14F-4D97-AF65-F5344CB8AC3E}">
        <p14:creationId xmlns:p14="http://schemas.microsoft.com/office/powerpoint/2010/main" val="318287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ctrTitle"/>
          </p:nvPr>
        </p:nvSpPr>
        <p:spPr>
          <a:xfrm>
            <a:off x="1600200" y="2098675"/>
            <a:ext cx="7543800" cy="1470025"/>
          </a:xfrm>
        </p:spPr>
        <p:txBody>
          <a:bodyPr/>
          <a:lstStyle>
            <a:lvl1pPr>
              <a:defRPr sz="3800"/>
            </a:lvl1pPr>
          </a:lstStyle>
          <a:p>
            <a:r>
              <a:rPr lang="en-US" dirty="0" smtClean="0"/>
              <a:t>Click to edit Master title style</a:t>
            </a:r>
            <a:endParaRPr lang="en-US" dirty="0"/>
          </a:p>
        </p:txBody>
      </p:sp>
      <p:sp>
        <p:nvSpPr>
          <p:cNvPr id="6" name="Subtitle 2"/>
          <p:cNvSpPr>
            <a:spLocks noGrp="1"/>
          </p:cNvSpPr>
          <p:nvPr>
            <p:ph type="subTitle" idx="1"/>
          </p:nvPr>
        </p:nvSpPr>
        <p:spPr>
          <a:xfrm>
            <a:off x="1835426" y="3854450"/>
            <a:ext cx="715617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21566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Content Placeholder 2"/>
          <p:cNvSpPr>
            <a:spLocks noGrp="1"/>
          </p:cNvSpPr>
          <p:nvPr>
            <p:ph idx="1"/>
          </p:nvPr>
        </p:nvSpPr>
        <p:spPr>
          <a:xfrm>
            <a:off x="1600200" y="1981200"/>
            <a:ext cx="7239000" cy="4267200"/>
          </a:xfrm>
        </p:spPr>
        <p:txBody>
          <a:bodyPr/>
          <a:lstStyle>
            <a:lvl1pPr>
              <a:defRPr sz="2600">
                <a:latin typeface="Verdana" pitchFamily="34" charset="0"/>
              </a:defRPr>
            </a:lvl1pPr>
            <a:lvl2pPr>
              <a:defRPr sz="2400">
                <a:latin typeface="Verdana" pitchFamily="34" charset="0"/>
              </a:defRPr>
            </a:lvl2pPr>
            <a:lvl3pPr>
              <a:defRPr sz="2400">
                <a:latin typeface="Verdana" pitchFamily="34" charset="0"/>
              </a:defRPr>
            </a:lvl3pPr>
            <a:lvl4pPr>
              <a:defRPr>
                <a:latin typeface="Verdana" pitchFamily="34" charset="0"/>
              </a:defRPr>
            </a:lvl4pPr>
            <a:lvl5pPr>
              <a:defRPr sz="1600">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447800" y="1066800"/>
            <a:ext cx="7620000" cy="685800"/>
          </a:xfrm>
        </p:spPr>
        <p:txBody>
          <a:bodyPr>
            <a:normAutofit/>
          </a:bodyPr>
          <a:lstStyle>
            <a:lvl1pPr algn="l">
              <a:tabLst>
                <a:tab pos="1144588" algn="l"/>
              </a:tabLst>
              <a:defRPr sz="3200" b="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9307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5AC41-B54B-4998-B964-14FEDDF6F1CC}" type="datetimeFigureOut">
              <a:rPr lang="en-US" smtClean="0"/>
              <a:t>10/17/12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13F4E4-A641-4222-98A8-4523AB5C894F}" type="slidenum">
              <a:rPr lang="en-US" smtClean="0"/>
              <a:t>‹#›</a:t>
            </a:fld>
            <a:endParaRPr lang="en-US" dirty="0"/>
          </a:p>
        </p:txBody>
      </p:sp>
    </p:spTree>
    <p:extLst>
      <p:ext uri="{BB962C8B-B14F-4D97-AF65-F5344CB8AC3E}">
        <p14:creationId xmlns:p14="http://schemas.microsoft.com/office/powerpoint/2010/main" val="3210367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5CFF87-7CCD-4C0A-82B0-6DBD156947CA}" type="datetime1">
              <a:rPr lang="en-US" smtClean="0"/>
              <a:pPr/>
              <a:t>10/17/12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13F4E4-A641-4222-98A8-4523AB5C894F}" type="slidenum">
              <a:rPr lang="en-US" smtClean="0"/>
              <a:pPr/>
              <a:t>‹#›</a:t>
            </a:fld>
            <a:endParaRPr lang="en-US" dirty="0"/>
          </a:p>
        </p:txBody>
      </p:sp>
    </p:spTree>
    <p:extLst>
      <p:ext uri="{BB962C8B-B14F-4D97-AF65-F5344CB8AC3E}">
        <p14:creationId xmlns:p14="http://schemas.microsoft.com/office/powerpoint/2010/main" val="378138154"/>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ACFD9A-D367-44B6-A483-88F7C34D177A}" type="datetime1">
              <a:rPr lang="en-US" smtClean="0"/>
              <a:pPr/>
              <a:t>10/17/12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813F4E4-A641-4222-98A8-4523AB5C894F}" type="slidenum">
              <a:rPr lang="en-US" smtClean="0"/>
              <a:pPr/>
              <a:t>‹#›</a:t>
            </a:fld>
            <a:endParaRPr lang="en-US" dirty="0"/>
          </a:p>
        </p:txBody>
      </p:sp>
    </p:spTree>
    <p:extLst>
      <p:ext uri="{BB962C8B-B14F-4D97-AF65-F5344CB8AC3E}">
        <p14:creationId xmlns:p14="http://schemas.microsoft.com/office/powerpoint/2010/main" val="3316054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9" name="Slide Number Placeholder 8"/>
          <p:cNvSpPr>
            <a:spLocks noGrp="1"/>
          </p:cNvSpPr>
          <p:nvPr>
            <p:ph type="sldNum" sz="quarter" idx="14"/>
          </p:nvPr>
        </p:nvSpPr>
        <p:spPr/>
        <p:txBody>
          <a:bodyPr/>
          <a:lstStyle/>
          <a:p>
            <a:fld id="{81582BD6-FC20-4557-852B-8433F8572D30}" type="slidenum">
              <a:rPr lang="en-US" smtClean="0"/>
              <a:pPr/>
              <a:t>‹#›</a:t>
            </a:fld>
            <a:endParaRPr lang="en-US" dirty="0"/>
          </a:p>
        </p:txBody>
      </p:sp>
      <p:sp>
        <p:nvSpPr>
          <p:cNvPr id="10" name="Footer Placeholder 9"/>
          <p:cNvSpPr>
            <a:spLocks noGrp="1"/>
          </p:cNvSpPr>
          <p:nvPr>
            <p:ph type="ftr" sz="quarter" idx="15"/>
          </p:nvPr>
        </p:nvSpPr>
        <p:spPr/>
        <p:txBody>
          <a:bodyPr/>
          <a:lstStyle/>
          <a:p>
            <a:endParaRPr lang="en-US" dirty="0"/>
          </a:p>
        </p:txBody>
      </p:sp>
      <p:sp>
        <p:nvSpPr>
          <p:cNvPr id="13" name="Title 12"/>
          <p:cNvSpPr>
            <a:spLocks noGrp="1"/>
          </p:cNvSpPr>
          <p:nvPr>
            <p:ph type="title"/>
          </p:nvPr>
        </p:nvSpPr>
        <p:spPr>
          <a:xfrm>
            <a:off x="1219200" y="457200"/>
            <a:ext cx="8229600" cy="639763"/>
          </a:xfrm>
        </p:spPr>
        <p:txBody>
          <a:bodyPr/>
          <a:lstStyle/>
          <a:p>
            <a:r>
              <a:rPr lang="en-US" smtClean="0"/>
              <a:t>Click to edit Master title style</a:t>
            </a:r>
            <a:endParaRPr lang="en-US"/>
          </a:p>
        </p:txBody>
      </p:sp>
      <p:sp>
        <p:nvSpPr>
          <p:cNvPr id="14" name="Text Placeholder 10"/>
          <p:cNvSpPr>
            <a:spLocks noGrp="1"/>
          </p:cNvSpPr>
          <p:nvPr>
            <p:ph type="body" sz="quarter" idx="13"/>
          </p:nvPr>
        </p:nvSpPr>
        <p:spPr>
          <a:xfrm>
            <a:off x="914400" y="974400"/>
            <a:ext cx="8251200" cy="457200"/>
          </a:xfrm>
        </p:spPr>
        <p:txBody>
          <a:bodyPr>
            <a:normAutofit/>
          </a:bodyPr>
          <a:lstStyle>
            <a:lvl1pPr>
              <a:buFontTx/>
              <a:buNone/>
              <a:defRPr sz="2400"/>
            </a:lvl1pPr>
          </a:lstStyle>
          <a:p>
            <a:pPr lvl="0"/>
            <a:r>
              <a:rPr lang="en-US" smtClean="0"/>
              <a:t>Click to edit Master text styles</a:t>
            </a:r>
          </a:p>
        </p:txBody>
      </p:sp>
    </p:spTree>
    <p:extLst>
      <p:ext uri="{BB962C8B-B14F-4D97-AF65-F5344CB8AC3E}">
        <p14:creationId xmlns:p14="http://schemas.microsoft.com/office/powerpoint/2010/main" val="30578498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6D52C-439E-4753-99CA-A9C908650A73}" type="datetimeFigureOut">
              <a:rPr lang="en-US" smtClean="0"/>
              <a:t>10/17/12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47611-A1FD-4321-80E6-333CBFCF1AEE}" type="slidenum">
              <a:rPr lang="en-US" smtClean="0"/>
              <a:t>‹#›</a:t>
            </a:fld>
            <a:endParaRPr lang="en-US" dirty="0"/>
          </a:p>
        </p:txBody>
      </p:sp>
      <p:pic>
        <p:nvPicPr>
          <p:cNvPr id="7" name="Pictur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959" y="-36250"/>
            <a:ext cx="9144000" cy="6858000"/>
          </a:xfrm>
          <a:prstGeom prst="rect">
            <a:avLst/>
          </a:prstGeom>
        </p:spPr>
      </p:pic>
    </p:spTree>
    <p:extLst>
      <p:ext uri="{BB962C8B-B14F-4D97-AF65-F5344CB8AC3E}">
        <p14:creationId xmlns:p14="http://schemas.microsoft.com/office/powerpoint/2010/main" val="166665153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9" r:id="rId3"/>
    <p:sldLayoutId id="2147483660" r:id="rId4"/>
    <p:sldLayoutId id="2147483661" r:id="rId5"/>
    <p:sldLayoutId id="2147483662"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752600"/>
            <a:ext cx="7772400" cy="838200"/>
          </a:xfrm>
        </p:spPr>
        <p:txBody>
          <a:bodyPr>
            <a:noAutofit/>
          </a:bodyPr>
          <a:lstStyle/>
          <a:p>
            <a:pPr algn="l"/>
            <a:r>
              <a:rPr lang="en-US" sz="4600" dirty="0" smtClean="0">
                <a:solidFill>
                  <a:schemeClr val="bg1"/>
                </a:solidFill>
                <a:latin typeface="Impact" pitchFamily="34" charset="0"/>
              </a:rPr>
              <a:t>Transition To The Common Core</a:t>
            </a:r>
            <a:r>
              <a:rPr lang="en-US" sz="4800" b="1" dirty="0" smtClean="0">
                <a:solidFill>
                  <a:schemeClr val="bg1"/>
                </a:solidFill>
                <a:latin typeface="Impact" pitchFamily="34" charset="0"/>
              </a:rPr>
              <a:t/>
            </a:r>
            <a:br>
              <a:rPr lang="en-US" sz="4800" b="1" dirty="0" smtClean="0">
                <a:solidFill>
                  <a:schemeClr val="bg1"/>
                </a:solidFill>
                <a:latin typeface="Impact" pitchFamily="34" charset="0"/>
              </a:rPr>
            </a:br>
            <a:r>
              <a:rPr lang="en-US" sz="4800" b="1" dirty="0">
                <a:solidFill>
                  <a:schemeClr val="bg1"/>
                </a:solidFill>
                <a:latin typeface="Impact" pitchFamily="34" charset="0"/>
              </a:rPr>
              <a:t/>
            </a:r>
            <a:br>
              <a:rPr lang="en-US" sz="4800" b="1" dirty="0">
                <a:solidFill>
                  <a:schemeClr val="bg1"/>
                </a:solidFill>
                <a:latin typeface="Impact" pitchFamily="34" charset="0"/>
              </a:rPr>
            </a:br>
            <a:endParaRPr lang="en-US" sz="4800" dirty="0">
              <a:solidFill>
                <a:schemeClr val="bg1"/>
              </a:solidFill>
              <a:latin typeface="Impact" pitchFamily="34" charset="0"/>
            </a:endParaRPr>
          </a:p>
        </p:txBody>
      </p:sp>
      <p:sp>
        <p:nvSpPr>
          <p:cNvPr id="3" name="Subtitle 2"/>
          <p:cNvSpPr>
            <a:spLocks noGrp="1"/>
          </p:cNvSpPr>
          <p:nvPr>
            <p:ph type="subTitle" idx="1"/>
          </p:nvPr>
        </p:nvSpPr>
        <p:spPr>
          <a:xfrm>
            <a:off x="1524000" y="2057400"/>
            <a:ext cx="7391400" cy="2438400"/>
          </a:xfrm>
        </p:spPr>
        <p:txBody>
          <a:bodyPr>
            <a:noAutofit/>
          </a:bodyPr>
          <a:lstStyle/>
          <a:p>
            <a:r>
              <a:rPr lang="en-US" sz="4400" b="1" dirty="0" smtClean="0">
                <a:solidFill>
                  <a:schemeClr val="tx1"/>
                </a:solidFill>
                <a:latin typeface="Calibri" pitchFamily="34" charset="0"/>
                <a:cs typeface="Calibri" pitchFamily="34" charset="0"/>
              </a:rPr>
              <a:t>Transforming                                               Teaching &amp; Learning for </a:t>
            </a:r>
          </a:p>
          <a:p>
            <a:r>
              <a:rPr lang="en-US" sz="4400" b="1" dirty="0" smtClean="0">
                <a:solidFill>
                  <a:schemeClr val="tx1"/>
                </a:solidFill>
                <a:latin typeface="Calibri" pitchFamily="34" charset="0"/>
                <a:cs typeface="Calibri" pitchFamily="34" charset="0"/>
              </a:rPr>
              <a:t>Equity, Access, and Excellence</a:t>
            </a:r>
          </a:p>
          <a:p>
            <a:endParaRPr lang="en-US" sz="1200" b="1" dirty="0" smtClean="0">
              <a:solidFill>
                <a:schemeClr val="tx1"/>
              </a:solidFill>
            </a:endParaRPr>
          </a:p>
          <a:p>
            <a:endParaRPr lang="en-US" sz="1200" b="1" dirty="0" smtClean="0">
              <a:solidFill>
                <a:schemeClr val="tx1"/>
              </a:solidFill>
            </a:endParaRPr>
          </a:p>
          <a:p>
            <a:endParaRPr lang="en-US" sz="1050" dirty="0" smtClean="0">
              <a:solidFill>
                <a:schemeClr val="tx1"/>
              </a:solidFill>
              <a:latin typeface="Calibri" pitchFamily="34" charset="0"/>
              <a:cs typeface="Calibri" pitchFamily="34" charset="0"/>
            </a:endParaRPr>
          </a:p>
          <a:p>
            <a:r>
              <a:rPr lang="en-US" sz="3600" dirty="0" smtClean="0">
                <a:solidFill>
                  <a:schemeClr val="tx1"/>
                </a:solidFill>
                <a:latin typeface="Calibri" pitchFamily="34" charset="0"/>
                <a:cs typeface="Calibri" pitchFamily="34" charset="0"/>
              </a:rPr>
              <a:t>Council of the Great City Schools</a:t>
            </a:r>
          </a:p>
          <a:p>
            <a:r>
              <a:rPr lang="en-US" sz="3600" dirty="0" smtClean="0">
                <a:solidFill>
                  <a:schemeClr val="tx1"/>
                </a:solidFill>
                <a:latin typeface="Calibri" pitchFamily="34" charset="0"/>
                <a:cs typeface="Calibri" pitchFamily="34" charset="0"/>
              </a:rPr>
              <a:t>October 17, 2012</a:t>
            </a:r>
          </a:p>
        </p:txBody>
      </p:sp>
    </p:spTree>
    <p:extLst>
      <p:ext uri="{BB962C8B-B14F-4D97-AF65-F5344CB8AC3E}">
        <p14:creationId xmlns:p14="http://schemas.microsoft.com/office/powerpoint/2010/main" val="22225615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5" name="Rectangle 3"/>
          <p:cNvSpPr>
            <a:spLocks noGrp="1" noChangeArrowheads="1"/>
          </p:cNvSpPr>
          <p:nvPr>
            <p:ph type="body" idx="1"/>
          </p:nvPr>
        </p:nvSpPr>
        <p:spPr bwMode="auto">
          <a:xfrm>
            <a:off x="1524000" y="1905000"/>
            <a:ext cx="7620000" cy="495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numCol="1" anchor="t" anchorCtr="0" compatLnSpc="1">
            <a:prstTxWarp prst="textNoShape">
              <a:avLst/>
            </a:prstTxWarp>
            <a:normAutofit fontScale="25000" lnSpcReduction="20000"/>
          </a:bodyPr>
          <a:lstStyle/>
          <a:p>
            <a:pPr>
              <a:lnSpc>
                <a:spcPct val="170000"/>
              </a:lnSpc>
            </a:pPr>
            <a:r>
              <a:rPr lang="en-US" sz="14400" b="1" dirty="0" smtClean="0">
                <a:latin typeface="Calibri" pitchFamily="34" charset="0"/>
                <a:cs typeface="Calibri" pitchFamily="34" charset="0"/>
              </a:rPr>
              <a:t>Performance-Based Assessments</a:t>
            </a:r>
          </a:p>
          <a:p>
            <a:pPr>
              <a:lnSpc>
                <a:spcPct val="170000"/>
              </a:lnSpc>
            </a:pPr>
            <a:r>
              <a:rPr lang="en-US" sz="14400" b="1" dirty="0" smtClean="0">
                <a:latin typeface="Calibri" pitchFamily="34" charset="0"/>
                <a:cs typeface="Calibri" pitchFamily="34" charset="0"/>
              </a:rPr>
              <a:t>Peer and Self Assessments</a:t>
            </a:r>
          </a:p>
          <a:p>
            <a:pPr>
              <a:lnSpc>
                <a:spcPct val="170000"/>
              </a:lnSpc>
            </a:pPr>
            <a:r>
              <a:rPr lang="en-US" sz="14400" b="1" dirty="0" smtClean="0">
                <a:latin typeface="Calibri" pitchFamily="34" charset="0"/>
                <a:cs typeface="Calibri" pitchFamily="34" charset="0"/>
              </a:rPr>
              <a:t>Examination of Student Work</a:t>
            </a:r>
          </a:p>
          <a:p>
            <a:pPr>
              <a:lnSpc>
                <a:spcPct val="170000"/>
              </a:lnSpc>
            </a:pPr>
            <a:r>
              <a:rPr lang="en-US" sz="14400" b="1" dirty="0">
                <a:latin typeface="Calibri" pitchFamily="34" charset="0"/>
                <a:cs typeface="Calibri" pitchFamily="34" charset="0"/>
              </a:rPr>
              <a:t>Focus on Literacy and Language</a:t>
            </a:r>
          </a:p>
          <a:p>
            <a:pPr>
              <a:lnSpc>
                <a:spcPct val="170000"/>
              </a:lnSpc>
            </a:pPr>
            <a:endParaRPr lang="en-US" sz="9500" b="1" dirty="0" smtClean="0">
              <a:latin typeface="Calibri" pitchFamily="34" charset="0"/>
              <a:cs typeface="Calibri" pitchFamily="34" charset="0"/>
            </a:endParaRPr>
          </a:p>
          <a:p>
            <a:pPr marL="0" indent="0">
              <a:buNone/>
            </a:pPr>
            <a:endParaRPr lang="en-US" sz="4000" dirty="0" smtClean="0">
              <a:latin typeface="Calibri" pitchFamily="34" charset="0"/>
              <a:cs typeface="Calibri" pitchFamily="34" charset="0"/>
            </a:endParaRPr>
          </a:p>
          <a:p>
            <a:endParaRPr lang="en-US" sz="4000" dirty="0" smtClean="0">
              <a:solidFill>
                <a:srgbClr val="002060"/>
              </a:solidFill>
              <a:latin typeface="Calibri" pitchFamily="34" charset="0"/>
              <a:cs typeface="Calibri" pitchFamily="34" charset="0"/>
            </a:endParaRPr>
          </a:p>
          <a:p>
            <a:endParaRPr lang="en-US" sz="4000" dirty="0">
              <a:solidFill>
                <a:srgbClr val="002060"/>
              </a:solidFill>
              <a:latin typeface="Calibri" pitchFamily="34" charset="0"/>
              <a:cs typeface="Calibri" pitchFamily="34" charset="0"/>
            </a:endParaRPr>
          </a:p>
          <a:p>
            <a:pPr>
              <a:lnSpc>
                <a:spcPct val="90000"/>
              </a:lnSpc>
              <a:buFontTx/>
              <a:buNone/>
            </a:pPr>
            <a:r>
              <a:rPr lang="en-US" sz="2800" dirty="0" smtClean="0">
                <a:solidFill>
                  <a:srgbClr val="002060"/>
                </a:solidFill>
                <a:ea typeface="ＭＳ Ｐゴシック" pitchFamily="-108" charset="-128"/>
              </a:rPr>
              <a:t>				</a:t>
            </a:r>
            <a:endParaRPr lang="en-US" sz="2000" dirty="0" smtClean="0">
              <a:solidFill>
                <a:srgbClr val="002060"/>
              </a:solidFill>
              <a:ea typeface="ＭＳ Ｐゴシック" pitchFamily="-108" charset="-128"/>
            </a:endParaRPr>
          </a:p>
        </p:txBody>
      </p:sp>
      <p:sp>
        <p:nvSpPr>
          <p:cNvPr id="3" name="TextBox 2"/>
          <p:cNvSpPr txBox="1"/>
          <p:nvPr/>
        </p:nvSpPr>
        <p:spPr>
          <a:xfrm>
            <a:off x="1524000" y="1066800"/>
            <a:ext cx="6934200" cy="923330"/>
          </a:xfrm>
          <a:prstGeom prst="rect">
            <a:avLst/>
          </a:prstGeom>
          <a:noFill/>
        </p:spPr>
        <p:txBody>
          <a:bodyPr wrap="square" rtlCol="0">
            <a:spAutoFit/>
          </a:bodyPr>
          <a:lstStyle/>
          <a:p>
            <a:r>
              <a:rPr lang="en-US" sz="5400" b="1" dirty="0" smtClean="0">
                <a:solidFill>
                  <a:schemeClr val="bg1"/>
                </a:solidFill>
                <a:latin typeface="Calibri" pitchFamily="34" charset="0"/>
                <a:cs typeface="Calibri" pitchFamily="34" charset="0"/>
              </a:rPr>
              <a:t>Assessments</a:t>
            </a:r>
            <a:r>
              <a:rPr lang="en-US" dirty="0" smtClean="0">
                <a:latin typeface="Calibri" pitchFamily="34" charset="0"/>
                <a:cs typeface="Calibri" pitchFamily="34" charset="0"/>
              </a:rPr>
              <a:t> </a:t>
            </a:r>
            <a:endParaRPr lang="en-US" dirty="0">
              <a:latin typeface="Calibri" pitchFamily="34" charset="0"/>
              <a:cs typeface="Calibri" pitchFamily="34" charset="0"/>
            </a:endParaRPr>
          </a:p>
        </p:txBody>
      </p:sp>
    </p:spTree>
    <p:extLst>
      <p:ext uri="{BB962C8B-B14F-4D97-AF65-F5344CB8AC3E}">
        <p14:creationId xmlns:p14="http://schemas.microsoft.com/office/powerpoint/2010/main" val="37069656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0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0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0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02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5" name="Rectangle 3"/>
          <p:cNvSpPr>
            <a:spLocks noGrp="1" noChangeArrowheads="1"/>
          </p:cNvSpPr>
          <p:nvPr>
            <p:ph type="body" idx="1"/>
          </p:nvPr>
        </p:nvSpPr>
        <p:spPr bwMode="auto">
          <a:xfrm>
            <a:off x="1371600" y="1828800"/>
            <a:ext cx="7772400" cy="50292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numCol="1" anchor="t" anchorCtr="0" compatLnSpc="1">
            <a:prstTxWarp prst="textNoShape">
              <a:avLst/>
            </a:prstTxWarp>
            <a:normAutofit/>
          </a:bodyPr>
          <a:lstStyle/>
          <a:p>
            <a:pPr>
              <a:lnSpc>
                <a:spcPct val="150000"/>
              </a:lnSpc>
            </a:pPr>
            <a:r>
              <a:rPr lang="en-US" sz="3600" b="1" dirty="0" smtClean="0">
                <a:latin typeface="Calibri" pitchFamily="34" charset="0"/>
                <a:cs typeface="Calibri" pitchFamily="34" charset="0"/>
              </a:rPr>
              <a:t>Instructional Shifts</a:t>
            </a:r>
          </a:p>
          <a:p>
            <a:pPr>
              <a:lnSpc>
                <a:spcPct val="150000"/>
              </a:lnSpc>
            </a:pPr>
            <a:r>
              <a:rPr lang="en-US" sz="3600" b="1" dirty="0" smtClean="0">
                <a:latin typeface="Calibri" pitchFamily="34" charset="0"/>
                <a:cs typeface="Calibri" pitchFamily="34" charset="0"/>
              </a:rPr>
              <a:t>College and Career Ready Descriptors</a:t>
            </a:r>
          </a:p>
          <a:p>
            <a:pPr>
              <a:lnSpc>
                <a:spcPct val="150000"/>
              </a:lnSpc>
            </a:pPr>
            <a:r>
              <a:rPr lang="en-US" sz="3600" b="1" dirty="0">
                <a:latin typeface="Calibri" pitchFamily="34" charset="0"/>
                <a:cs typeface="Calibri" pitchFamily="34" charset="0"/>
              </a:rPr>
              <a:t>Instructional Conversations </a:t>
            </a:r>
            <a:endParaRPr lang="en-US" sz="3600" b="1" dirty="0" smtClean="0">
              <a:latin typeface="Calibri" pitchFamily="34" charset="0"/>
              <a:cs typeface="Calibri" pitchFamily="34" charset="0"/>
            </a:endParaRPr>
          </a:p>
          <a:p>
            <a:pPr marL="0" indent="0">
              <a:buNone/>
            </a:pPr>
            <a:endParaRPr lang="en-US" sz="4000" dirty="0">
              <a:latin typeface="Calibri" pitchFamily="34" charset="0"/>
              <a:cs typeface="Calibri" pitchFamily="34" charset="0"/>
            </a:endParaRPr>
          </a:p>
          <a:p>
            <a:pPr marL="0" indent="0">
              <a:buNone/>
            </a:pPr>
            <a:endParaRPr lang="en-US" sz="4000" dirty="0" smtClean="0">
              <a:latin typeface="Calibri" pitchFamily="34" charset="0"/>
              <a:cs typeface="Calibri" pitchFamily="34" charset="0"/>
            </a:endParaRPr>
          </a:p>
          <a:p>
            <a:pPr>
              <a:lnSpc>
                <a:spcPct val="90000"/>
              </a:lnSpc>
            </a:pPr>
            <a:endParaRPr lang="en-US" sz="2000" dirty="0" smtClean="0">
              <a:solidFill>
                <a:srgbClr val="002060"/>
              </a:solidFill>
              <a:ea typeface="ＭＳ Ｐゴシック" pitchFamily="-108" charset="-128"/>
            </a:endParaRPr>
          </a:p>
        </p:txBody>
      </p:sp>
      <p:sp>
        <p:nvSpPr>
          <p:cNvPr id="3" name="TextBox 2"/>
          <p:cNvSpPr txBox="1"/>
          <p:nvPr/>
        </p:nvSpPr>
        <p:spPr>
          <a:xfrm>
            <a:off x="1524000" y="1066800"/>
            <a:ext cx="6934200" cy="923330"/>
          </a:xfrm>
          <a:prstGeom prst="rect">
            <a:avLst/>
          </a:prstGeom>
          <a:noFill/>
        </p:spPr>
        <p:txBody>
          <a:bodyPr wrap="square" rtlCol="0">
            <a:spAutoFit/>
          </a:bodyPr>
          <a:lstStyle/>
          <a:p>
            <a:r>
              <a:rPr lang="en-US" sz="5400" b="1" dirty="0" smtClean="0">
                <a:solidFill>
                  <a:schemeClr val="bg1"/>
                </a:solidFill>
                <a:latin typeface="Calibri" pitchFamily="34" charset="0"/>
                <a:cs typeface="Calibri" pitchFamily="34" charset="0"/>
              </a:rPr>
              <a:t>Teaching and Learning</a:t>
            </a:r>
            <a:r>
              <a:rPr lang="en-US" dirty="0" smtClean="0">
                <a:latin typeface="Calibri" pitchFamily="34" charset="0"/>
                <a:cs typeface="Calibri" pitchFamily="34" charset="0"/>
              </a:rPr>
              <a:t> </a:t>
            </a:r>
            <a:endParaRPr lang="en-US" dirty="0">
              <a:latin typeface="Calibri" pitchFamily="34" charset="0"/>
              <a:cs typeface="Calibri" pitchFamily="34" charset="0"/>
            </a:endParaRPr>
          </a:p>
        </p:txBody>
      </p:sp>
    </p:spTree>
    <p:extLst>
      <p:ext uri="{BB962C8B-B14F-4D97-AF65-F5344CB8AC3E}">
        <p14:creationId xmlns:p14="http://schemas.microsoft.com/office/powerpoint/2010/main" val="42486213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0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0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02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7315200" cy="762000"/>
          </a:xfrm>
        </p:spPr>
        <p:txBody>
          <a:bodyPr/>
          <a:lstStyle/>
          <a:p>
            <a:pPr algn="l"/>
            <a:r>
              <a:rPr lang="en-US" dirty="0" smtClean="0">
                <a:solidFill>
                  <a:schemeClr val="bg1"/>
                </a:solidFill>
                <a:latin typeface="Impact" pitchFamily="34" charset="0"/>
              </a:rPr>
              <a:t>Capacity Building</a:t>
            </a:r>
            <a:endParaRPr lang="en-US" dirty="0">
              <a:solidFill>
                <a:schemeClr val="bg1"/>
              </a:solidFill>
              <a:latin typeface="Impact" pitchFamily="34" charset="0"/>
            </a:endParaRPr>
          </a:p>
        </p:txBody>
      </p:sp>
      <p:sp>
        <p:nvSpPr>
          <p:cNvPr id="3" name="Content Placeholder 2"/>
          <p:cNvSpPr>
            <a:spLocks noGrp="1"/>
          </p:cNvSpPr>
          <p:nvPr>
            <p:ph idx="1"/>
          </p:nvPr>
        </p:nvSpPr>
        <p:spPr>
          <a:xfrm>
            <a:off x="1447800" y="1981200"/>
            <a:ext cx="7543800" cy="4876800"/>
          </a:xfrm>
        </p:spPr>
        <p:txBody>
          <a:bodyPr>
            <a:normAutofit fontScale="92500"/>
          </a:bodyPr>
          <a:lstStyle/>
          <a:p>
            <a:r>
              <a:rPr lang="en-US" b="1" dirty="0" smtClean="0">
                <a:latin typeface="Calibri" pitchFamily="34" charset="0"/>
                <a:cs typeface="Calibri" pitchFamily="34" charset="0"/>
              </a:rPr>
              <a:t>Leadership Development</a:t>
            </a:r>
          </a:p>
          <a:p>
            <a:r>
              <a:rPr lang="en-US" b="1" dirty="0" smtClean="0">
                <a:latin typeface="Calibri" pitchFamily="34" charset="0"/>
                <a:cs typeface="Calibri" pitchFamily="34" charset="0"/>
              </a:rPr>
              <a:t>Professional Learning</a:t>
            </a:r>
          </a:p>
          <a:p>
            <a:r>
              <a:rPr lang="en-US" b="1" dirty="0" smtClean="0">
                <a:latin typeface="Calibri" pitchFamily="34" charset="0"/>
                <a:cs typeface="Calibri" pitchFamily="34" charset="0"/>
              </a:rPr>
              <a:t>Training Specialists (District and Site-Based)</a:t>
            </a:r>
          </a:p>
          <a:p>
            <a:r>
              <a:rPr lang="en-US" b="1" dirty="0" smtClean="0">
                <a:latin typeface="Calibri" pitchFamily="34" charset="0"/>
                <a:cs typeface="Calibri" pitchFamily="34" charset="0"/>
              </a:rPr>
              <a:t>Alignment of Current Resources &amp; Practices</a:t>
            </a:r>
          </a:p>
          <a:p>
            <a:r>
              <a:rPr lang="en-US" b="1" dirty="0" smtClean="0">
                <a:latin typeface="Calibri" pitchFamily="34" charset="0"/>
                <a:cs typeface="Calibri" pitchFamily="34" charset="0"/>
              </a:rPr>
              <a:t>Supplemental Resources &amp; Strategies</a:t>
            </a:r>
          </a:p>
          <a:p>
            <a:r>
              <a:rPr lang="en-US" b="1" dirty="0" smtClean="0">
                <a:latin typeface="Calibri" pitchFamily="34" charset="0"/>
                <a:cs typeface="Calibri" pitchFamily="34" charset="0"/>
              </a:rPr>
              <a:t>Electronic Library</a:t>
            </a:r>
          </a:p>
          <a:p>
            <a:r>
              <a:rPr lang="en-US" b="1" dirty="0" smtClean="0">
                <a:latin typeface="Calibri" pitchFamily="34" charset="0"/>
                <a:cs typeface="Calibri" pitchFamily="34" charset="0"/>
              </a:rPr>
              <a:t>Community Awareness &amp; Knowledge Building</a:t>
            </a:r>
          </a:p>
          <a:p>
            <a:endParaRPr lang="en-US" dirty="0">
              <a:latin typeface="Calibri" pitchFamily="34" charset="0"/>
              <a:cs typeface="Calibri" pitchFamily="34" charset="0"/>
            </a:endParaRPr>
          </a:p>
        </p:txBody>
      </p:sp>
    </p:spTree>
    <p:extLst>
      <p:ext uri="{BB962C8B-B14F-4D97-AF65-F5344CB8AC3E}">
        <p14:creationId xmlns:p14="http://schemas.microsoft.com/office/powerpoint/2010/main" val="40151837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5" name="Rectangle 3"/>
          <p:cNvSpPr>
            <a:spLocks noGrp="1" noChangeArrowheads="1"/>
          </p:cNvSpPr>
          <p:nvPr>
            <p:ph type="body" idx="1"/>
          </p:nvPr>
        </p:nvSpPr>
        <p:spPr bwMode="auto">
          <a:xfrm>
            <a:off x="1371600" y="1821597"/>
            <a:ext cx="7924800" cy="4720871"/>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numCol="1" anchor="t" anchorCtr="0" compatLnSpc="1">
            <a:prstTxWarp prst="textNoShape">
              <a:avLst/>
            </a:prstTxWarp>
            <a:normAutofit fontScale="25000" lnSpcReduction="20000"/>
          </a:bodyPr>
          <a:lstStyle/>
          <a:p>
            <a:pPr lvl="0">
              <a:lnSpc>
                <a:spcPct val="170000"/>
              </a:lnSpc>
            </a:pPr>
            <a:r>
              <a:rPr lang="en-US" sz="10800" b="1" dirty="0">
                <a:latin typeface="Calibri" pitchFamily="34" charset="0"/>
                <a:cs typeface="Calibri" pitchFamily="34" charset="0"/>
              </a:rPr>
              <a:t>School and district leadership matter</a:t>
            </a:r>
          </a:p>
          <a:p>
            <a:pPr>
              <a:lnSpc>
                <a:spcPct val="170000"/>
              </a:lnSpc>
            </a:pPr>
            <a:r>
              <a:rPr lang="en-US" sz="10800" b="1" dirty="0">
                <a:latin typeface="Calibri" pitchFamily="34" charset="0"/>
                <a:cs typeface="Calibri" pitchFamily="34" charset="0"/>
              </a:rPr>
              <a:t>Infrastructure of support is vital</a:t>
            </a:r>
          </a:p>
          <a:p>
            <a:pPr lvl="0">
              <a:lnSpc>
                <a:spcPct val="170000"/>
              </a:lnSpc>
            </a:pPr>
            <a:r>
              <a:rPr lang="en-US" sz="10800" b="1" dirty="0" smtClean="0">
                <a:latin typeface="Calibri" pitchFamily="34" charset="0"/>
                <a:cs typeface="Calibri" pitchFamily="34" charset="0"/>
              </a:rPr>
              <a:t>Changing </a:t>
            </a:r>
            <a:r>
              <a:rPr lang="en-US" sz="10800" b="1" dirty="0">
                <a:latin typeface="Calibri" pitchFamily="34" charset="0"/>
                <a:cs typeface="Calibri" pitchFamily="34" charset="0"/>
              </a:rPr>
              <a:t>the district’s instructional </a:t>
            </a:r>
            <a:r>
              <a:rPr lang="en-US" sz="10800" b="1" dirty="0" smtClean="0">
                <a:latin typeface="Calibri" pitchFamily="34" charset="0"/>
                <a:cs typeface="Calibri" pitchFamily="34" charset="0"/>
              </a:rPr>
              <a:t>culture </a:t>
            </a:r>
            <a:r>
              <a:rPr lang="en-US" sz="10800" b="1" dirty="0">
                <a:latin typeface="Calibri" pitchFamily="34" charset="0"/>
                <a:cs typeface="Calibri" pitchFamily="34" charset="0"/>
              </a:rPr>
              <a:t>is hard work, messy, and takes time</a:t>
            </a:r>
          </a:p>
          <a:p>
            <a:pPr>
              <a:lnSpc>
                <a:spcPct val="170000"/>
              </a:lnSpc>
            </a:pPr>
            <a:r>
              <a:rPr lang="en-US" sz="10800" b="1" dirty="0">
                <a:latin typeface="Calibri" pitchFamily="34" charset="0"/>
                <a:ea typeface="ＭＳ Ｐゴシック" pitchFamily="-108" charset="-128"/>
                <a:cs typeface="Calibri" pitchFamily="34" charset="0"/>
              </a:rPr>
              <a:t>Text Matters</a:t>
            </a:r>
          </a:p>
          <a:p>
            <a:pPr>
              <a:lnSpc>
                <a:spcPct val="170000"/>
              </a:lnSpc>
            </a:pPr>
            <a:r>
              <a:rPr lang="en-US" sz="10800" b="1" dirty="0">
                <a:latin typeface="Calibri" pitchFamily="34" charset="0"/>
                <a:ea typeface="ＭＳ Ｐゴシック" pitchFamily="-108" charset="-128"/>
                <a:cs typeface="Calibri" pitchFamily="34" charset="0"/>
              </a:rPr>
              <a:t>Student Choice=Student Voice</a:t>
            </a:r>
          </a:p>
          <a:p>
            <a:pPr>
              <a:lnSpc>
                <a:spcPct val="170000"/>
              </a:lnSpc>
            </a:pPr>
            <a:r>
              <a:rPr lang="en-US" sz="10800" b="1" dirty="0" smtClean="0">
                <a:latin typeface="Calibri" pitchFamily="34" charset="0"/>
                <a:cs typeface="Calibri" pitchFamily="34" charset="0"/>
              </a:rPr>
              <a:t>Learning </a:t>
            </a:r>
            <a:r>
              <a:rPr lang="en-US" sz="10800" b="1" dirty="0">
                <a:latin typeface="Calibri" pitchFamily="34" charset="0"/>
                <a:cs typeface="Calibri" pitchFamily="34" charset="0"/>
              </a:rPr>
              <a:t>is the doing and the doing is the learning</a:t>
            </a:r>
          </a:p>
          <a:p>
            <a:pPr marL="0" indent="0">
              <a:lnSpc>
                <a:spcPct val="90000"/>
              </a:lnSpc>
              <a:buNone/>
            </a:pPr>
            <a:endParaRPr lang="en-US" sz="5600" dirty="0" smtClean="0">
              <a:latin typeface="Calibri" pitchFamily="34" charset="0"/>
              <a:ea typeface="ＭＳ Ｐゴシック" pitchFamily="-108" charset="-128"/>
              <a:cs typeface="Calibri" pitchFamily="34" charset="0"/>
            </a:endParaRPr>
          </a:p>
          <a:p>
            <a:pPr>
              <a:lnSpc>
                <a:spcPct val="90000"/>
              </a:lnSpc>
            </a:pPr>
            <a:endParaRPr lang="en-US" dirty="0" smtClean="0">
              <a:ea typeface="ＭＳ Ｐゴシック" pitchFamily="-108" charset="-128"/>
            </a:endParaRPr>
          </a:p>
          <a:p>
            <a:pPr>
              <a:lnSpc>
                <a:spcPct val="90000"/>
              </a:lnSpc>
            </a:pPr>
            <a:endParaRPr lang="en-US" dirty="0" smtClean="0">
              <a:ea typeface="ＭＳ Ｐゴシック" pitchFamily="-108" charset="-128"/>
            </a:endParaRPr>
          </a:p>
          <a:p>
            <a:pPr>
              <a:lnSpc>
                <a:spcPct val="90000"/>
              </a:lnSpc>
            </a:pPr>
            <a:endParaRPr lang="en-US" dirty="0" smtClean="0">
              <a:ea typeface="ＭＳ Ｐゴシック" pitchFamily="-108" charset="-128"/>
            </a:endParaRPr>
          </a:p>
          <a:p>
            <a:pPr marL="0" lvl="0" indent="0">
              <a:buNone/>
            </a:pPr>
            <a:endParaRPr lang="en-US" sz="4800" dirty="0">
              <a:solidFill>
                <a:srgbClr val="002060"/>
              </a:solidFill>
            </a:endParaRPr>
          </a:p>
          <a:p>
            <a:pPr>
              <a:lnSpc>
                <a:spcPct val="90000"/>
              </a:lnSpc>
              <a:buFontTx/>
              <a:buNone/>
            </a:pPr>
            <a:r>
              <a:rPr lang="en-US" sz="2800" dirty="0" smtClean="0">
                <a:solidFill>
                  <a:srgbClr val="002060"/>
                </a:solidFill>
                <a:ea typeface="ＭＳ Ｐゴシック" pitchFamily="-108" charset="-128"/>
              </a:rPr>
              <a:t>				</a:t>
            </a:r>
            <a:endParaRPr lang="en-US" sz="2000" dirty="0" smtClean="0">
              <a:solidFill>
                <a:srgbClr val="002060"/>
              </a:solidFill>
              <a:ea typeface="ＭＳ Ｐゴシック" pitchFamily="-108" charset="-128"/>
            </a:endParaRPr>
          </a:p>
        </p:txBody>
      </p:sp>
      <p:sp>
        <p:nvSpPr>
          <p:cNvPr id="2" name="TextBox 1"/>
          <p:cNvSpPr txBox="1"/>
          <p:nvPr/>
        </p:nvSpPr>
        <p:spPr>
          <a:xfrm>
            <a:off x="1524000" y="990600"/>
            <a:ext cx="4384534" cy="830997"/>
          </a:xfrm>
          <a:prstGeom prst="rect">
            <a:avLst/>
          </a:prstGeom>
          <a:noFill/>
        </p:spPr>
        <p:txBody>
          <a:bodyPr wrap="none" rtlCol="0">
            <a:spAutoFit/>
          </a:bodyPr>
          <a:lstStyle/>
          <a:p>
            <a:r>
              <a:rPr lang="en-US" sz="4800" dirty="0" smtClean="0">
                <a:solidFill>
                  <a:schemeClr val="bg1"/>
                </a:solidFill>
                <a:latin typeface="Impact" pitchFamily="34" charset="0"/>
              </a:rPr>
              <a:t>Lessons Learned</a:t>
            </a:r>
            <a:endParaRPr lang="en-US" sz="4800" dirty="0">
              <a:solidFill>
                <a:schemeClr val="bg1"/>
              </a:solidFill>
              <a:latin typeface="Impact" pitchFamily="34" charset="0"/>
            </a:endParaRPr>
          </a:p>
        </p:txBody>
      </p:sp>
    </p:spTree>
    <p:extLst>
      <p:ext uri="{BB962C8B-B14F-4D97-AF65-F5344CB8AC3E}">
        <p14:creationId xmlns:p14="http://schemas.microsoft.com/office/powerpoint/2010/main" val="9876394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0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0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0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02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02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02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fld id="{CF86FA54-1CB8-49B7-8714-9D3A121E2D6E}" type="slidenum">
              <a:rPr lang="en-US"/>
              <a:pPr/>
              <a:t>2</a:t>
            </a:fld>
            <a:endParaRPr lang="en-US" dirty="0"/>
          </a:p>
        </p:txBody>
      </p:sp>
      <p:sp>
        <p:nvSpPr>
          <p:cNvPr id="41986" name="Text Box 2"/>
          <p:cNvSpPr txBox="1">
            <a:spLocks noChangeArrowheads="1"/>
          </p:cNvSpPr>
          <p:nvPr/>
        </p:nvSpPr>
        <p:spPr bwMode="auto">
          <a:xfrm>
            <a:off x="1447800" y="1066800"/>
            <a:ext cx="1838965" cy="830997"/>
          </a:xfrm>
          <a:prstGeom prst="rect">
            <a:avLst/>
          </a:prstGeom>
          <a:noFill/>
          <a:ln w="9525">
            <a:noFill/>
            <a:miter lim="800000"/>
            <a:headEnd/>
            <a:tailEnd/>
          </a:ln>
          <a:effectLst>
            <a:outerShdw dist="35921" dir="2700000" algn="ctr" rotWithShape="0">
              <a:schemeClr val="tx1"/>
            </a:outerShdw>
          </a:effectLst>
        </p:spPr>
        <p:txBody>
          <a:bodyPr wrap="none">
            <a:spAutoFit/>
          </a:bodyPr>
          <a:lstStyle/>
          <a:p>
            <a:r>
              <a:rPr lang="en-US" sz="4800" dirty="0" smtClean="0">
                <a:solidFill>
                  <a:schemeClr val="bg1"/>
                </a:solidFill>
                <a:latin typeface="Impact" pitchFamily="34" charset="0"/>
              </a:rPr>
              <a:t>SCUSD</a:t>
            </a:r>
            <a:endParaRPr lang="en-US" sz="4800" dirty="0">
              <a:solidFill>
                <a:schemeClr val="bg1"/>
              </a:solidFill>
              <a:latin typeface="Impact" pitchFamily="34" charset="0"/>
            </a:endParaRPr>
          </a:p>
        </p:txBody>
      </p:sp>
      <p:sp>
        <p:nvSpPr>
          <p:cNvPr id="41987" name="Text Box 3"/>
          <p:cNvSpPr txBox="1">
            <a:spLocks noChangeArrowheads="1"/>
          </p:cNvSpPr>
          <p:nvPr/>
        </p:nvSpPr>
        <p:spPr bwMode="auto">
          <a:xfrm>
            <a:off x="1371600" y="1981200"/>
            <a:ext cx="7467600" cy="4635628"/>
          </a:xfrm>
          <a:prstGeom prst="rect">
            <a:avLst/>
          </a:prstGeom>
          <a:noFill/>
          <a:ln w="9525">
            <a:noFill/>
            <a:miter lim="800000"/>
            <a:headEnd/>
            <a:tailEnd/>
          </a:ln>
          <a:effectLst/>
        </p:spPr>
        <p:txBody>
          <a:bodyPr>
            <a:spAutoFit/>
          </a:bodyPr>
          <a:lstStyle/>
          <a:p>
            <a:pPr marL="342900" indent="-342900">
              <a:lnSpc>
                <a:spcPct val="105000"/>
              </a:lnSpc>
              <a:spcAft>
                <a:spcPct val="20000"/>
              </a:spcAft>
              <a:buClr>
                <a:srgbClr val="003399"/>
              </a:buClr>
              <a:buSzPct val="150000"/>
              <a:buFont typeface="Arial"/>
              <a:buChar char="•"/>
              <a:tabLst>
                <a:tab pos="3497263" algn="l"/>
                <a:tab pos="4114800" algn="l"/>
                <a:tab pos="4229100" algn="l"/>
              </a:tabLst>
            </a:pPr>
            <a:r>
              <a:rPr lang="en-US" sz="2800" b="1" dirty="0" smtClean="0">
                <a:solidFill>
                  <a:srgbClr val="002060"/>
                </a:solidFill>
                <a:latin typeface="Calibri" pitchFamily="34" charset="0"/>
              </a:rPr>
              <a:t>11</a:t>
            </a:r>
            <a:r>
              <a:rPr lang="en-US" sz="2800" b="1" baseline="30000" dirty="0" smtClean="0">
                <a:solidFill>
                  <a:srgbClr val="002060"/>
                </a:solidFill>
                <a:latin typeface="Calibri" pitchFamily="34" charset="0"/>
              </a:rPr>
              <a:t>th</a:t>
            </a:r>
            <a:r>
              <a:rPr lang="en-US" sz="2800" b="1" dirty="0" smtClean="0">
                <a:solidFill>
                  <a:srgbClr val="002060"/>
                </a:solidFill>
                <a:latin typeface="Calibri" pitchFamily="34" charset="0"/>
              </a:rPr>
              <a:t> Largest School District in CA</a:t>
            </a:r>
          </a:p>
          <a:p>
            <a:pPr marL="342900" indent="-342900">
              <a:lnSpc>
                <a:spcPct val="105000"/>
              </a:lnSpc>
              <a:spcAft>
                <a:spcPct val="20000"/>
              </a:spcAft>
              <a:buClr>
                <a:srgbClr val="003399"/>
              </a:buClr>
              <a:buSzPct val="150000"/>
              <a:buFont typeface="Arial"/>
              <a:buChar char="•"/>
              <a:tabLst>
                <a:tab pos="3497263" algn="l"/>
                <a:tab pos="4114800" algn="l"/>
                <a:tab pos="4229100" algn="l"/>
              </a:tabLst>
            </a:pPr>
            <a:r>
              <a:rPr lang="en-US" sz="2800" b="1" dirty="0" smtClean="0">
                <a:solidFill>
                  <a:srgbClr val="002060"/>
                </a:solidFill>
                <a:latin typeface="Calibri" pitchFamily="34" charset="0"/>
              </a:rPr>
              <a:t>44,000 Students</a:t>
            </a:r>
          </a:p>
          <a:p>
            <a:pPr marL="342900" indent="-342900">
              <a:lnSpc>
                <a:spcPct val="105000"/>
              </a:lnSpc>
              <a:spcAft>
                <a:spcPct val="20000"/>
              </a:spcAft>
              <a:buClr>
                <a:srgbClr val="003399"/>
              </a:buClr>
              <a:buSzPct val="150000"/>
              <a:buFont typeface="Arial"/>
              <a:buChar char="•"/>
              <a:tabLst>
                <a:tab pos="3497263" algn="l"/>
                <a:tab pos="4114800" algn="l"/>
                <a:tab pos="4229100" algn="l"/>
              </a:tabLst>
            </a:pPr>
            <a:r>
              <a:rPr lang="en-US" sz="2800" b="1" dirty="0" smtClean="0">
                <a:solidFill>
                  <a:srgbClr val="002060"/>
                </a:solidFill>
                <a:latin typeface="Calibri" pitchFamily="34" charset="0"/>
              </a:rPr>
              <a:t>81 Campuses</a:t>
            </a:r>
          </a:p>
          <a:p>
            <a:pPr marL="342900" indent="-342900">
              <a:lnSpc>
                <a:spcPct val="105000"/>
              </a:lnSpc>
              <a:spcAft>
                <a:spcPct val="20000"/>
              </a:spcAft>
              <a:buClr>
                <a:srgbClr val="003399"/>
              </a:buClr>
              <a:buSzPct val="150000"/>
              <a:buFont typeface="Arial"/>
              <a:buChar char="•"/>
              <a:tabLst>
                <a:tab pos="3497263" algn="l"/>
                <a:tab pos="4114800" algn="l"/>
                <a:tab pos="4229100" algn="l"/>
              </a:tabLst>
            </a:pPr>
            <a:r>
              <a:rPr lang="en-US" sz="2800" b="1" dirty="0" smtClean="0">
                <a:solidFill>
                  <a:srgbClr val="002060"/>
                </a:solidFill>
                <a:latin typeface="Calibri" pitchFamily="34" charset="0"/>
              </a:rPr>
              <a:t>69% Free and Reduced Lunch</a:t>
            </a:r>
          </a:p>
          <a:p>
            <a:pPr marL="342900" indent="-342900">
              <a:lnSpc>
                <a:spcPct val="105000"/>
              </a:lnSpc>
              <a:spcAft>
                <a:spcPct val="20000"/>
              </a:spcAft>
              <a:buClr>
                <a:srgbClr val="003399"/>
              </a:buClr>
              <a:buSzPct val="150000"/>
              <a:buFont typeface="Arial"/>
              <a:buChar char="•"/>
              <a:tabLst>
                <a:tab pos="3497263" algn="l"/>
                <a:tab pos="4114800" algn="l"/>
                <a:tab pos="4229100" algn="l"/>
              </a:tabLst>
            </a:pPr>
            <a:r>
              <a:rPr lang="en-US" sz="2800" b="1" dirty="0" smtClean="0">
                <a:solidFill>
                  <a:srgbClr val="002060"/>
                </a:solidFill>
                <a:latin typeface="Calibri" pitchFamily="34" charset="0"/>
              </a:rPr>
              <a:t>36</a:t>
            </a:r>
            <a:r>
              <a:rPr lang="en-US" sz="2800" b="1" smtClean="0">
                <a:solidFill>
                  <a:srgbClr val="002060"/>
                </a:solidFill>
                <a:latin typeface="Calibri" pitchFamily="34" charset="0"/>
              </a:rPr>
              <a:t>% Hispanic, </a:t>
            </a:r>
            <a:r>
              <a:rPr lang="en-US" sz="2800" b="1" dirty="0">
                <a:solidFill>
                  <a:srgbClr val="002060"/>
                </a:solidFill>
                <a:latin typeface="Calibri" pitchFamily="34" charset="0"/>
              </a:rPr>
              <a:t>19% </a:t>
            </a:r>
            <a:r>
              <a:rPr lang="en-US" sz="2800" b="1" dirty="0" smtClean="0">
                <a:solidFill>
                  <a:srgbClr val="002060"/>
                </a:solidFill>
                <a:latin typeface="Calibri" pitchFamily="34" charset="0"/>
              </a:rPr>
              <a:t>White, 18.3% Asian, 16.3% African American, 7% Two or More Races</a:t>
            </a:r>
          </a:p>
          <a:p>
            <a:pPr marL="342900" indent="-342900">
              <a:lnSpc>
                <a:spcPct val="105000"/>
              </a:lnSpc>
              <a:spcAft>
                <a:spcPct val="20000"/>
              </a:spcAft>
              <a:buClr>
                <a:srgbClr val="003399"/>
              </a:buClr>
              <a:buSzPct val="150000"/>
              <a:buFont typeface="Arial"/>
              <a:buChar char="•"/>
              <a:tabLst>
                <a:tab pos="3497263" algn="l"/>
                <a:tab pos="4114800" algn="l"/>
                <a:tab pos="4229100" algn="l"/>
              </a:tabLst>
            </a:pPr>
            <a:r>
              <a:rPr lang="en-US" sz="2800" b="1" dirty="0" smtClean="0">
                <a:solidFill>
                  <a:srgbClr val="002060"/>
                </a:solidFill>
                <a:latin typeface="Calibri" pitchFamily="34" charset="0"/>
              </a:rPr>
              <a:t>40 Languages</a:t>
            </a:r>
          </a:p>
          <a:p>
            <a:pPr marL="342900" indent="-342900">
              <a:lnSpc>
                <a:spcPct val="105000"/>
              </a:lnSpc>
              <a:spcAft>
                <a:spcPct val="20000"/>
              </a:spcAft>
              <a:buClr>
                <a:srgbClr val="003399"/>
              </a:buClr>
              <a:buSzPct val="150000"/>
              <a:buFont typeface="Arial"/>
              <a:buChar char="•"/>
              <a:tabLst>
                <a:tab pos="3497263" algn="l"/>
                <a:tab pos="4114800" algn="l"/>
                <a:tab pos="4229100" algn="l"/>
              </a:tabLst>
            </a:pPr>
            <a:r>
              <a:rPr lang="en-US" sz="2800" b="1" dirty="0" smtClean="0">
                <a:solidFill>
                  <a:srgbClr val="002060"/>
                </a:solidFill>
                <a:latin typeface="Calibri" pitchFamily="34" charset="0"/>
              </a:rPr>
              <a:t>38% EL’s</a:t>
            </a:r>
          </a:p>
          <a:p>
            <a:pPr>
              <a:lnSpc>
                <a:spcPct val="105000"/>
              </a:lnSpc>
              <a:spcAft>
                <a:spcPct val="20000"/>
              </a:spcAft>
              <a:buClr>
                <a:srgbClr val="003399"/>
              </a:buClr>
              <a:buSzPct val="150000"/>
              <a:buFont typeface="Wingdings" pitchFamily="2" charset="2"/>
              <a:buNone/>
              <a:tabLst>
                <a:tab pos="3497263" algn="l"/>
                <a:tab pos="4114800" algn="l"/>
                <a:tab pos="4229100" algn="l"/>
              </a:tabLst>
            </a:pPr>
            <a:endParaRPr lang="en-US" sz="2000" b="1" dirty="0" smtClean="0">
              <a:solidFill>
                <a:srgbClr val="002060"/>
              </a:solidFill>
              <a:latin typeface="Calibri" pitchFamily="34" charset="0"/>
            </a:endParaRPr>
          </a:p>
        </p:txBody>
      </p:sp>
    </p:spTree>
    <p:extLst>
      <p:ext uri="{BB962C8B-B14F-4D97-AF65-F5344CB8AC3E}">
        <p14:creationId xmlns:p14="http://schemas.microsoft.com/office/powerpoint/2010/main" val="27839501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98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198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1987">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1987">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1" nodeType="clickEffect">
                                  <p:stCondLst>
                                    <p:cond delay="0"/>
                                  </p:stCondLst>
                                  <p:childTnLst>
                                    <p:set>
                                      <p:cBhvr>
                                        <p:cTn id="58"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1" nodeType="clickEffect">
                                  <p:stCondLst>
                                    <p:cond delay="0"/>
                                  </p:stCondLst>
                                  <p:childTnLst>
                                    <p:set>
                                      <p:cBhvr>
                                        <p:cTn id="62"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1" nodeType="clickEffect">
                                  <p:stCondLst>
                                    <p:cond delay="0"/>
                                  </p:stCondLst>
                                  <p:childTnLst>
                                    <p:set>
                                      <p:cBhvr>
                                        <p:cTn id="70"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1" nodeType="clickEffect">
                                  <p:stCondLst>
                                    <p:cond delay="0"/>
                                  </p:stCondLst>
                                  <p:childTnLst>
                                    <p:set>
                                      <p:cBhvr>
                                        <p:cTn id="74" dur="1" fill="hold">
                                          <p:stCondLst>
                                            <p:cond delay="0"/>
                                          </p:stCondLst>
                                        </p:cTn>
                                        <p:tgtEl>
                                          <p:spTgt spid="41987">
                                            <p:txEl>
                                              <p:pRg st="5" end="5"/>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1" nodeType="clickEffect">
                                  <p:stCondLst>
                                    <p:cond delay="0"/>
                                  </p:stCondLst>
                                  <p:childTnLst>
                                    <p:set>
                                      <p:cBhvr>
                                        <p:cTn id="78" dur="1" fill="hold">
                                          <p:stCondLst>
                                            <p:cond delay="0"/>
                                          </p:stCondLst>
                                        </p:cTn>
                                        <p:tgtEl>
                                          <p:spTgt spid="419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uiExpand="1" build="allAtOnce"/>
      <p:bldP spid="41987" grpId="1" uiExpand="1"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fld id="{CF86FA54-1CB8-49B7-8714-9D3A121E2D6E}" type="slidenum">
              <a:rPr lang="en-US"/>
              <a:pPr/>
              <a:t>3</a:t>
            </a:fld>
            <a:endParaRPr lang="en-US" dirty="0"/>
          </a:p>
        </p:txBody>
      </p:sp>
      <p:sp>
        <p:nvSpPr>
          <p:cNvPr id="41986" name="Text Box 2"/>
          <p:cNvSpPr txBox="1">
            <a:spLocks noChangeArrowheads="1"/>
          </p:cNvSpPr>
          <p:nvPr/>
        </p:nvSpPr>
        <p:spPr bwMode="auto">
          <a:xfrm>
            <a:off x="1447800" y="1066800"/>
            <a:ext cx="5774338" cy="830997"/>
          </a:xfrm>
          <a:prstGeom prst="rect">
            <a:avLst/>
          </a:prstGeom>
          <a:noFill/>
          <a:ln w="9525">
            <a:noFill/>
            <a:miter lim="800000"/>
            <a:headEnd/>
            <a:tailEnd/>
          </a:ln>
          <a:effectLst>
            <a:outerShdw dist="35921" dir="2700000" algn="ctr" rotWithShape="0">
              <a:schemeClr val="tx1"/>
            </a:outerShdw>
          </a:effectLst>
        </p:spPr>
        <p:txBody>
          <a:bodyPr wrap="none">
            <a:spAutoFit/>
          </a:bodyPr>
          <a:lstStyle/>
          <a:p>
            <a:r>
              <a:rPr lang="en-US" sz="4800" dirty="0" smtClean="0">
                <a:solidFill>
                  <a:schemeClr val="bg1"/>
                </a:solidFill>
                <a:latin typeface="Impact" pitchFamily="34" charset="0"/>
              </a:rPr>
              <a:t>Strategic Plan 2010-14</a:t>
            </a:r>
            <a:endParaRPr lang="en-US" sz="4800" dirty="0">
              <a:solidFill>
                <a:schemeClr val="bg1"/>
              </a:solidFill>
              <a:latin typeface="Impact" pitchFamily="34" charset="0"/>
            </a:endParaRPr>
          </a:p>
        </p:txBody>
      </p:sp>
      <p:sp>
        <p:nvSpPr>
          <p:cNvPr id="41987" name="Text Box 3"/>
          <p:cNvSpPr txBox="1">
            <a:spLocks noChangeArrowheads="1"/>
          </p:cNvSpPr>
          <p:nvPr/>
        </p:nvSpPr>
        <p:spPr bwMode="auto">
          <a:xfrm>
            <a:off x="1441554" y="2209800"/>
            <a:ext cx="7467600" cy="3127010"/>
          </a:xfrm>
          <a:prstGeom prst="rect">
            <a:avLst/>
          </a:prstGeom>
          <a:noFill/>
          <a:ln w="9525">
            <a:noFill/>
            <a:miter lim="800000"/>
            <a:headEnd/>
            <a:tailEnd/>
          </a:ln>
          <a:effectLst/>
        </p:spPr>
        <p:txBody>
          <a:bodyPr>
            <a:spAutoFit/>
          </a:bodyPr>
          <a:lstStyle/>
          <a:p>
            <a:pPr algn="ctr">
              <a:lnSpc>
                <a:spcPct val="105000"/>
              </a:lnSpc>
              <a:spcAft>
                <a:spcPct val="20000"/>
              </a:spcAft>
              <a:buClr>
                <a:srgbClr val="003399"/>
              </a:buClr>
              <a:buSzPct val="150000"/>
              <a:buFont typeface="Wingdings" pitchFamily="2" charset="2"/>
              <a:buNone/>
              <a:tabLst>
                <a:tab pos="3497263" algn="l"/>
                <a:tab pos="4114800" algn="l"/>
                <a:tab pos="4229100" algn="l"/>
              </a:tabLst>
            </a:pPr>
            <a:r>
              <a:rPr lang="en-US" sz="6000" b="1" dirty="0" smtClean="0">
                <a:latin typeface="Calibri" pitchFamily="34" charset="0"/>
              </a:rPr>
              <a:t>Pillar One: </a:t>
            </a:r>
          </a:p>
          <a:p>
            <a:pPr algn="ctr">
              <a:lnSpc>
                <a:spcPct val="105000"/>
              </a:lnSpc>
              <a:spcAft>
                <a:spcPct val="20000"/>
              </a:spcAft>
              <a:buClr>
                <a:srgbClr val="003399"/>
              </a:buClr>
              <a:buSzPct val="150000"/>
              <a:buFont typeface="Wingdings" pitchFamily="2" charset="2"/>
              <a:buNone/>
              <a:tabLst>
                <a:tab pos="3497263" algn="l"/>
                <a:tab pos="4114800" algn="l"/>
                <a:tab pos="4229100" algn="l"/>
              </a:tabLst>
            </a:pPr>
            <a:r>
              <a:rPr lang="en-US" sz="4400" b="1" dirty="0" smtClean="0">
                <a:latin typeface="Calibri" pitchFamily="34" charset="0"/>
              </a:rPr>
              <a:t>College and Career                           Ready Students</a:t>
            </a:r>
          </a:p>
          <a:p>
            <a:pPr algn="ctr">
              <a:lnSpc>
                <a:spcPct val="105000"/>
              </a:lnSpc>
              <a:spcAft>
                <a:spcPct val="20000"/>
              </a:spcAft>
              <a:buClr>
                <a:srgbClr val="003399"/>
              </a:buClr>
              <a:buSzPct val="150000"/>
              <a:buFont typeface="Wingdings" pitchFamily="2" charset="2"/>
              <a:buNone/>
              <a:tabLst>
                <a:tab pos="3497263" algn="l"/>
                <a:tab pos="4114800" algn="l"/>
                <a:tab pos="4229100" algn="l"/>
              </a:tabLst>
            </a:pPr>
            <a:endParaRPr lang="en-US" sz="2000" b="1" dirty="0" smtClean="0">
              <a:solidFill>
                <a:srgbClr val="002060"/>
              </a:solidFill>
              <a:latin typeface="Calibri" pitchFamily="34" charset="0"/>
            </a:endParaRPr>
          </a:p>
        </p:txBody>
      </p:sp>
    </p:spTree>
    <p:extLst>
      <p:ext uri="{BB962C8B-B14F-4D97-AF65-F5344CB8AC3E}">
        <p14:creationId xmlns:p14="http://schemas.microsoft.com/office/powerpoint/2010/main" val="11614461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8229600" cy="1143000"/>
          </a:xfrm>
        </p:spPr>
        <p:txBody>
          <a:bodyPr>
            <a:normAutofit/>
          </a:bodyPr>
          <a:lstStyle/>
          <a:p>
            <a:r>
              <a:rPr lang="en-US" sz="4000" dirty="0" smtClean="0">
                <a:solidFill>
                  <a:schemeClr val="bg1"/>
                </a:solidFill>
                <a:latin typeface="Impact" pitchFamily="34" charset="0"/>
              </a:rPr>
              <a:t>Common Core Standards Framework</a:t>
            </a:r>
            <a:endParaRPr lang="en-US" sz="4000" dirty="0">
              <a:solidFill>
                <a:schemeClr val="bg1"/>
              </a:solidFill>
              <a:latin typeface="Impact" pitchFamily="34" charset="0"/>
            </a:endParaRPr>
          </a:p>
        </p:txBody>
      </p:sp>
      <p:sp>
        <p:nvSpPr>
          <p:cNvPr id="4" name="Rectangle 3"/>
          <p:cNvSpPr/>
          <p:nvPr/>
        </p:nvSpPr>
        <p:spPr>
          <a:xfrm>
            <a:off x="0" y="1828800"/>
            <a:ext cx="91440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Diagram 4"/>
          <p:cNvGraphicFramePr/>
          <p:nvPr>
            <p:extLst>
              <p:ext uri="{D42A27DB-BD31-4B8C-83A1-F6EECF244321}">
                <p14:modId xmlns:p14="http://schemas.microsoft.com/office/powerpoint/2010/main" val="2638054061"/>
              </p:ext>
            </p:extLst>
          </p:nvPr>
        </p:nvGraphicFramePr>
        <p:xfrm>
          <a:off x="1176945" y="2438400"/>
          <a:ext cx="6595456" cy="3695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1181100" y="2324100"/>
            <a:ext cx="6781800" cy="4038600"/>
          </a:xfrm>
          <a:prstGeom prst="rect">
            <a:avLst/>
          </a:prstGeom>
          <a:noFill/>
          <a:ln w="38100">
            <a:solidFill>
              <a:srgbClr val="CC66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060469" y="1841054"/>
            <a:ext cx="2971800" cy="523220"/>
          </a:xfrm>
          <a:prstGeom prst="rect">
            <a:avLst/>
          </a:prstGeom>
          <a:noFill/>
        </p:spPr>
        <p:txBody>
          <a:bodyPr wrap="square" rtlCol="0">
            <a:spAutoFit/>
          </a:bodyPr>
          <a:lstStyle/>
          <a:p>
            <a:pPr algn="ctr"/>
            <a:r>
              <a:rPr lang="en-US" sz="2800" b="1" dirty="0" smtClean="0">
                <a:latin typeface="Calibri" pitchFamily="34" charset="0"/>
                <a:cs typeface="Calibri" pitchFamily="34" charset="0"/>
              </a:rPr>
              <a:t>Curriculum</a:t>
            </a:r>
            <a:endParaRPr lang="en-US" sz="2800" b="1" dirty="0">
              <a:latin typeface="Calibri" pitchFamily="34" charset="0"/>
              <a:cs typeface="Calibri" pitchFamily="34" charset="0"/>
            </a:endParaRPr>
          </a:p>
        </p:txBody>
      </p:sp>
      <p:sp>
        <p:nvSpPr>
          <p:cNvPr id="8" name="TextBox 7"/>
          <p:cNvSpPr txBox="1"/>
          <p:nvPr/>
        </p:nvSpPr>
        <p:spPr>
          <a:xfrm>
            <a:off x="530911" y="3657600"/>
            <a:ext cx="615553" cy="2438401"/>
          </a:xfrm>
          <a:prstGeom prst="rect">
            <a:avLst/>
          </a:prstGeom>
          <a:noFill/>
        </p:spPr>
        <p:txBody>
          <a:bodyPr vert="vert" wrap="square" rtlCol="0">
            <a:spAutoFit/>
          </a:bodyPr>
          <a:lstStyle/>
          <a:p>
            <a:r>
              <a:rPr lang="en-US" sz="2800" b="1" dirty="0" smtClean="0">
                <a:latin typeface="Calibri" pitchFamily="34" charset="0"/>
                <a:cs typeface="Calibri" pitchFamily="34" charset="0"/>
              </a:rPr>
              <a:t>Equity</a:t>
            </a:r>
            <a:endParaRPr lang="en-US" sz="2800" b="1" dirty="0">
              <a:latin typeface="Calibri" pitchFamily="34" charset="0"/>
              <a:cs typeface="Calibri" pitchFamily="34" charset="0"/>
            </a:endParaRPr>
          </a:p>
        </p:txBody>
      </p:sp>
      <p:sp>
        <p:nvSpPr>
          <p:cNvPr id="9" name="TextBox 8"/>
          <p:cNvSpPr txBox="1"/>
          <p:nvPr/>
        </p:nvSpPr>
        <p:spPr>
          <a:xfrm>
            <a:off x="8000048" y="2789128"/>
            <a:ext cx="615553" cy="3108543"/>
          </a:xfrm>
          <a:prstGeom prst="rect">
            <a:avLst/>
          </a:prstGeom>
          <a:noFill/>
        </p:spPr>
        <p:txBody>
          <a:bodyPr vert="vert" wrap="square" rtlCol="0">
            <a:spAutoFit/>
          </a:bodyPr>
          <a:lstStyle/>
          <a:p>
            <a:pPr algn="ctr"/>
            <a:r>
              <a:rPr lang="en-US" sz="2800" b="1" dirty="0" smtClean="0">
                <a:latin typeface="Calibri" pitchFamily="34" charset="0"/>
                <a:cs typeface="Calibri" pitchFamily="34" charset="0"/>
              </a:rPr>
              <a:t>Assessment</a:t>
            </a:r>
            <a:endParaRPr lang="en-US" sz="2800" b="1" dirty="0">
              <a:latin typeface="Calibri" pitchFamily="34" charset="0"/>
              <a:cs typeface="Calibri" pitchFamily="34" charset="0"/>
            </a:endParaRPr>
          </a:p>
        </p:txBody>
      </p:sp>
      <p:sp>
        <p:nvSpPr>
          <p:cNvPr id="10" name="TextBox 9"/>
          <p:cNvSpPr txBox="1"/>
          <p:nvPr/>
        </p:nvSpPr>
        <p:spPr>
          <a:xfrm>
            <a:off x="3124200" y="6362700"/>
            <a:ext cx="4191000" cy="523220"/>
          </a:xfrm>
          <a:prstGeom prst="rect">
            <a:avLst/>
          </a:prstGeom>
          <a:noFill/>
        </p:spPr>
        <p:txBody>
          <a:bodyPr wrap="square" rtlCol="0">
            <a:spAutoFit/>
          </a:bodyPr>
          <a:lstStyle/>
          <a:p>
            <a:r>
              <a:rPr lang="en-US" sz="2800" b="1" dirty="0" smtClean="0">
                <a:latin typeface="Calibri" pitchFamily="34" charset="0"/>
                <a:cs typeface="Calibri" pitchFamily="34" charset="0"/>
              </a:rPr>
              <a:t>Teaching &amp; Learning</a:t>
            </a:r>
            <a:endParaRPr lang="en-US" sz="2800" b="1" dirty="0">
              <a:latin typeface="Calibri" pitchFamily="34" charset="0"/>
              <a:cs typeface="Calibri" pitchFamily="34" charset="0"/>
            </a:endParaRPr>
          </a:p>
        </p:txBody>
      </p:sp>
    </p:spTree>
    <p:extLst>
      <p:ext uri="{BB962C8B-B14F-4D97-AF65-F5344CB8AC3E}">
        <p14:creationId xmlns:p14="http://schemas.microsoft.com/office/powerpoint/2010/main" val="5956866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143000"/>
            <a:ext cx="8229600" cy="639763"/>
          </a:xfrm>
        </p:spPr>
        <p:txBody>
          <a:bodyPr>
            <a:noAutofit/>
          </a:bodyPr>
          <a:lstStyle/>
          <a:p>
            <a:pPr algn="l"/>
            <a:r>
              <a:rPr lang="en-US" dirty="0" smtClean="0">
                <a:solidFill>
                  <a:schemeClr val="bg1"/>
                </a:solidFill>
                <a:latin typeface="Impact" pitchFamily="34" charset="0"/>
              </a:rPr>
              <a:t>Professional Learning</a:t>
            </a:r>
            <a:endParaRPr lang="en-US" dirty="0">
              <a:solidFill>
                <a:schemeClr val="bg1"/>
              </a:solidFill>
              <a:latin typeface="Impact" pitchFamily="34" charset="0"/>
            </a:endParaRPr>
          </a:p>
        </p:txBody>
      </p:sp>
      <p:graphicFrame>
        <p:nvGraphicFramePr>
          <p:cNvPr id="4" name="Diagram 3"/>
          <p:cNvGraphicFramePr/>
          <p:nvPr>
            <p:extLst>
              <p:ext uri="{D42A27DB-BD31-4B8C-83A1-F6EECF244321}">
                <p14:modId xmlns:p14="http://schemas.microsoft.com/office/powerpoint/2010/main" val="1503300842"/>
              </p:ext>
            </p:extLst>
          </p:nvPr>
        </p:nvGraphicFramePr>
        <p:xfrm>
          <a:off x="1066800" y="1919287"/>
          <a:ext cx="8305800" cy="4938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798749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8229600" cy="1143000"/>
          </a:xfrm>
        </p:spPr>
        <p:txBody>
          <a:bodyPr>
            <a:normAutofit/>
          </a:bodyPr>
          <a:lstStyle/>
          <a:p>
            <a:r>
              <a:rPr lang="en-US" sz="4000" dirty="0" smtClean="0">
                <a:solidFill>
                  <a:schemeClr val="bg1"/>
                </a:solidFill>
                <a:latin typeface="Impact" pitchFamily="34" charset="0"/>
              </a:rPr>
              <a:t>Common Core Standards Framework</a:t>
            </a:r>
            <a:endParaRPr lang="en-US" sz="4000" dirty="0">
              <a:solidFill>
                <a:schemeClr val="bg1"/>
              </a:solidFill>
              <a:latin typeface="Impact" pitchFamily="34" charset="0"/>
            </a:endParaRPr>
          </a:p>
        </p:txBody>
      </p:sp>
      <p:sp>
        <p:nvSpPr>
          <p:cNvPr id="4" name="Rectangle 3"/>
          <p:cNvSpPr/>
          <p:nvPr/>
        </p:nvSpPr>
        <p:spPr>
          <a:xfrm>
            <a:off x="0" y="1828800"/>
            <a:ext cx="91440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Diagram 4"/>
          <p:cNvGraphicFramePr/>
          <p:nvPr>
            <p:extLst>
              <p:ext uri="{D42A27DB-BD31-4B8C-83A1-F6EECF244321}">
                <p14:modId xmlns:p14="http://schemas.microsoft.com/office/powerpoint/2010/main" val="993158071"/>
              </p:ext>
            </p:extLst>
          </p:nvPr>
        </p:nvGraphicFramePr>
        <p:xfrm>
          <a:off x="1176945" y="2438400"/>
          <a:ext cx="6595456" cy="3695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1181100" y="2324100"/>
            <a:ext cx="6781800" cy="4038600"/>
          </a:xfrm>
          <a:prstGeom prst="rect">
            <a:avLst/>
          </a:prstGeom>
          <a:noFill/>
          <a:ln w="38100">
            <a:solidFill>
              <a:srgbClr val="CC66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060469" y="1841054"/>
            <a:ext cx="2971800" cy="523220"/>
          </a:xfrm>
          <a:prstGeom prst="rect">
            <a:avLst/>
          </a:prstGeom>
          <a:noFill/>
        </p:spPr>
        <p:txBody>
          <a:bodyPr wrap="square" rtlCol="0">
            <a:spAutoFit/>
          </a:bodyPr>
          <a:lstStyle/>
          <a:p>
            <a:pPr algn="ctr"/>
            <a:r>
              <a:rPr lang="en-US" sz="2800" b="1" dirty="0" smtClean="0">
                <a:latin typeface="Calibri" pitchFamily="34" charset="0"/>
                <a:cs typeface="Calibri" pitchFamily="34" charset="0"/>
              </a:rPr>
              <a:t>Curriculum</a:t>
            </a:r>
            <a:endParaRPr lang="en-US" sz="2800" b="1" dirty="0">
              <a:latin typeface="Calibri" pitchFamily="34" charset="0"/>
              <a:cs typeface="Calibri" pitchFamily="34" charset="0"/>
            </a:endParaRPr>
          </a:p>
        </p:txBody>
      </p:sp>
      <p:sp>
        <p:nvSpPr>
          <p:cNvPr id="8" name="TextBox 7"/>
          <p:cNvSpPr txBox="1"/>
          <p:nvPr/>
        </p:nvSpPr>
        <p:spPr>
          <a:xfrm>
            <a:off x="530911" y="3657600"/>
            <a:ext cx="615553" cy="2438401"/>
          </a:xfrm>
          <a:prstGeom prst="rect">
            <a:avLst/>
          </a:prstGeom>
          <a:noFill/>
        </p:spPr>
        <p:txBody>
          <a:bodyPr vert="vert" wrap="square" rtlCol="0">
            <a:spAutoFit/>
          </a:bodyPr>
          <a:lstStyle/>
          <a:p>
            <a:r>
              <a:rPr lang="en-US" sz="2800" b="1" dirty="0" smtClean="0">
                <a:latin typeface="Calibri" pitchFamily="34" charset="0"/>
                <a:cs typeface="Calibri" pitchFamily="34" charset="0"/>
              </a:rPr>
              <a:t>Equity</a:t>
            </a:r>
            <a:endParaRPr lang="en-US" sz="2800" b="1" dirty="0">
              <a:latin typeface="Calibri" pitchFamily="34" charset="0"/>
              <a:cs typeface="Calibri" pitchFamily="34" charset="0"/>
            </a:endParaRPr>
          </a:p>
        </p:txBody>
      </p:sp>
      <p:sp>
        <p:nvSpPr>
          <p:cNvPr id="9" name="TextBox 8"/>
          <p:cNvSpPr txBox="1"/>
          <p:nvPr/>
        </p:nvSpPr>
        <p:spPr>
          <a:xfrm>
            <a:off x="8000048" y="2789128"/>
            <a:ext cx="615553" cy="3108543"/>
          </a:xfrm>
          <a:prstGeom prst="rect">
            <a:avLst/>
          </a:prstGeom>
          <a:noFill/>
        </p:spPr>
        <p:txBody>
          <a:bodyPr vert="vert" wrap="square" rtlCol="0">
            <a:spAutoFit/>
          </a:bodyPr>
          <a:lstStyle/>
          <a:p>
            <a:pPr algn="ctr"/>
            <a:r>
              <a:rPr lang="en-US" sz="2800" b="1" dirty="0" smtClean="0">
                <a:latin typeface="Calibri" pitchFamily="34" charset="0"/>
                <a:cs typeface="Calibri" pitchFamily="34" charset="0"/>
              </a:rPr>
              <a:t>Assessment</a:t>
            </a:r>
            <a:endParaRPr lang="en-US" sz="2800" b="1" dirty="0">
              <a:latin typeface="Calibri" pitchFamily="34" charset="0"/>
              <a:cs typeface="Calibri" pitchFamily="34" charset="0"/>
            </a:endParaRPr>
          </a:p>
        </p:txBody>
      </p:sp>
      <p:sp>
        <p:nvSpPr>
          <p:cNvPr id="10" name="TextBox 9"/>
          <p:cNvSpPr txBox="1"/>
          <p:nvPr/>
        </p:nvSpPr>
        <p:spPr>
          <a:xfrm>
            <a:off x="3124200" y="6362700"/>
            <a:ext cx="4191000" cy="523220"/>
          </a:xfrm>
          <a:prstGeom prst="rect">
            <a:avLst/>
          </a:prstGeom>
          <a:noFill/>
        </p:spPr>
        <p:txBody>
          <a:bodyPr wrap="square" rtlCol="0">
            <a:spAutoFit/>
          </a:bodyPr>
          <a:lstStyle/>
          <a:p>
            <a:r>
              <a:rPr lang="en-US" sz="2800" b="1" dirty="0" smtClean="0">
                <a:latin typeface="Calibri" pitchFamily="34" charset="0"/>
                <a:cs typeface="Calibri" pitchFamily="34" charset="0"/>
              </a:rPr>
              <a:t>Teaching &amp; Learning</a:t>
            </a:r>
            <a:endParaRPr lang="en-US" sz="2800" b="1" dirty="0">
              <a:latin typeface="Calibri" pitchFamily="34" charset="0"/>
              <a:cs typeface="Calibri" pitchFamily="34" charset="0"/>
            </a:endParaRPr>
          </a:p>
        </p:txBody>
      </p:sp>
    </p:spTree>
    <p:extLst>
      <p:ext uri="{BB962C8B-B14F-4D97-AF65-F5344CB8AC3E}">
        <p14:creationId xmlns:p14="http://schemas.microsoft.com/office/powerpoint/2010/main" val="98080292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5" name="Rectangle 3"/>
          <p:cNvSpPr>
            <a:spLocks noGrp="1" noChangeArrowheads="1"/>
          </p:cNvSpPr>
          <p:nvPr>
            <p:ph type="body" idx="1"/>
          </p:nvPr>
        </p:nvSpPr>
        <p:spPr bwMode="auto">
          <a:xfrm>
            <a:off x="1418980" y="1821597"/>
            <a:ext cx="7725020" cy="5036404"/>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numCol="1" anchor="t" anchorCtr="0" compatLnSpc="1">
            <a:prstTxWarp prst="textNoShape">
              <a:avLst/>
            </a:prstTxWarp>
            <a:noAutofit/>
          </a:bodyPr>
          <a:lstStyle/>
          <a:p>
            <a:r>
              <a:rPr lang="en-US" sz="4000" b="1" dirty="0" smtClean="0">
                <a:latin typeface="Calibri" pitchFamily="34" charset="0"/>
                <a:cs typeface="Calibri" pitchFamily="34" charset="0"/>
              </a:rPr>
              <a:t>Pillar I: College and Career Ready Students</a:t>
            </a:r>
          </a:p>
          <a:p>
            <a:r>
              <a:rPr lang="en-US" sz="4000" b="1" dirty="0" smtClean="0">
                <a:latin typeface="Calibri" pitchFamily="34" charset="0"/>
                <a:cs typeface="Calibri" pitchFamily="34" charset="0"/>
              </a:rPr>
              <a:t>All Students </a:t>
            </a:r>
          </a:p>
          <a:p>
            <a:r>
              <a:rPr lang="en-US" sz="4000" b="1" dirty="0" smtClean="0">
                <a:latin typeface="Calibri" pitchFamily="34" charset="0"/>
                <a:cs typeface="Calibri" pitchFamily="34" charset="0"/>
              </a:rPr>
              <a:t>Respect=High Expectations</a:t>
            </a:r>
          </a:p>
          <a:p>
            <a:r>
              <a:rPr lang="en-US" sz="4000" b="1" dirty="0">
                <a:latin typeface="Calibri" pitchFamily="34" charset="0"/>
                <a:cs typeface="Calibri" pitchFamily="34" charset="0"/>
              </a:rPr>
              <a:t>No Excuses or Blame</a:t>
            </a:r>
          </a:p>
          <a:p>
            <a:endParaRPr lang="en-US" sz="4000" dirty="0" smtClean="0">
              <a:latin typeface="Calibri" pitchFamily="34" charset="0"/>
              <a:cs typeface="Calibri" pitchFamily="34" charset="0"/>
            </a:endParaRPr>
          </a:p>
          <a:p>
            <a:pPr marL="0" indent="0">
              <a:buNone/>
            </a:pPr>
            <a:endParaRPr lang="en-US" sz="4000" dirty="0" smtClean="0">
              <a:latin typeface="Calibri" pitchFamily="34" charset="0"/>
              <a:cs typeface="Calibri" pitchFamily="34" charset="0"/>
            </a:endParaRPr>
          </a:p>
          <a:p>
            <a:endParaRPr lang="en-US" sz="4000" dirty="0" smtClean="0">
              <a:latin typeface="Calibri" pitchFamily="34" charset="0"/>
              <a:cs typeface="Calibri" pitchFamily="34" charset="0"/>
            </a:endParaRPr>
          </a:p>
          <a:p>
            <a:pPr lvl="0"/>
            <a:endParaRPr lang="en-US" sz="4000" dirty="0" smtClean="0">
              <a:latin typeface="Calibri" pitchFamily="34" charset="0"/>
              <a:cs typeface="Calibri" pitchFamily="34" charset="0"/>
            </a:endParaRPr>
          </a:p>
          <a:p>
            <a:pPr marL="0" indent="0">
              <a:buNone/>
            </a:pPr>
            <a:endParaRPr lang="en-US" sz="4000" dirty="0">
              <a:solidFill>
                <a:srgbClr val="002060"/>
              </a:solidFill>
            </a:endParaRPr>
          </a:p>
          <a:p>
            <a:pPr>
              <a:lnSpc>
                <a:spcPct val="90000"/>
              </a:lnSpc>
              <a:buFontTx/>
              <a:buNone/>
            </a:pPr>
            <a:r>
              <a:rPr lang="en-US" sz="2800" dirty="0" smtClean="0">
                <a:solidFill>
                  <a:srgbClr val="002060"/>
                </a:solidFill>
                <a:ea typeface="ＭＳ Ｐゴシック" pitchFamily="-108" charset="-128"/>
              </a:rPr>
              <a:t>				</a:t>
            </a:r>
            <a:endParaRPr lang="en-US" sz="2000" dirty="0" smtClean="0">
              <a:solidFill>
                <a:srgbClr val="002060"/>
              </a:solidFill>
              <a:ea typeface="ＭＳ Ｐゴシック" pitchFamily="-108" charset="-128"/>
            </a:endParaRPr>
          </a:p>
        </p:txBody>
      </p:sp>
      <p:sp>
        <p:nvSpPr>
          <p:cNvPr id="2" name="TextBox 1"/>
          <p:cNvSpPr txBox="1"/>
          <p:nvPr/>
        </p:nvSpPr>
        <p:spPr>
          <a:xfrm>
            <a:off x="1418980" y="990600"/>
            <a:ext cx="1726242" cy="830997"/>
          </a:xfrm>
          <a:prstGeom prst="rect">
            <a:avLst/>
          </a:prstGeom>
          <a:noFill/>
        </p:spPr>
        <p:txBody>
          <a:bodyPr wrap="none" rtlCol="0">
            <a:spAutoFit/>
          </a:bodyPr>
          <a:lstStyle/>
          <a:p>
            <a:r>
              <a:rPr lang="en-US" sz="4800" dirty="0" smtClean="0">
                <a:solidFill>
                  <a:schemeClr val="bg1"/>
                </a:solidFill>
                <a:latin typeface="Impact" pitchFamily="34" charset="0"/>
              </a:rPr>
              <a:t>Equity</a:t>
            </a:r>
            <a:endParaRPr lang="en-US" sz="4800" dirty="0">
              <a:solidFill>
                <a:schemeClr val="bg1"/>
              </a:solidFill>
              <a:latin typeface="Impact" pitchFamily="34" charset="0"/>
            </a:endParaRPr>
          </a:p>
        </p:txBody>
      </p:sp>
    </p:spTree>
    <p:extLst>
      <p:ext uri="{BB962C8B-B14F-4D97-AF65-F5344CB8AC3E}">
        <p14:creationId xmlns:p14="http://schemas.microsoft.com/office/powerpoint/2010/main" val="40009661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0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0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0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02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02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5" name="Rectangle 3"/>
          <p:cNvSpPr>
            <a:spLocks noGrp="1" noChangeArrowheads="1"/>
          </p:cNvSpPr>
          <p:nvPr>
            <p:ph type="body" idx="1"/>
          </p:nvPr>
        </p:nvSpPr>
        <p:spPr bwMode="auto">
          <a:xfrm>
            <a:off x="1524000" y="1905000"/>
            <a:ext cx="7620000" cy="495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numCol="1" anchor="t" anchorCtr="0" compatLnSpc="1">
            <a:prstTxWarp prst="textNoShape">
              <a:avLst/>
            </a:prstTxWarp>
            <a:normAutofit fontScale="25000" lnSpcReduction="20000"/>
          </a:bodyPr>
          <a:lstStyle/>
          <a:p>
            <a:pPr>
              <a:lnSpc>
                <a:spcPct val="170000"/>
              </a:lnSpc>
            </a:pPr>
            <a:r>
              <a:rPr lang="en-US" sz="12800" b="1" dirty="0" smtClean="0">
                <a:latin typeface="Calibri" pitchFamily="34" charset="0"/>
                <a:cs typeface="Calibri" pitchFamily="34" charset="0"/>
              </a:rPr>
              <a:t>SCUSD’s Definition </a:t>
            </a:r>
            <a:r>
              <a:rPr lang="en-US" sz="12800" b="1" dirty="0">
                <a:latin typeface="Calibri" pitchFamily="34" charset="0"/>
                <a:cs typeface="Calibri" pitchFamily="34" charset="0"/>
              </a:rPr>
              <a:t>of </a:t>
            </a:r>
            <a:r>
              <a:rPr lang="en-US" sz="12800" b="1" dirty="0" smtClean="0">
                <a:latin typeface="Calibri" pitchFamily="34" charset="0"/>
                <a:cs typeface="Calibri" pitchFamily="34" charset="0"/>
              </a:rPr>
              <a:t>Rigor</a:t>
            </a:r>
          </a:p>
          <a:p>
            <a:pPr marL="0" indent="0">
              <a:lnSpc>
                <a:spcPct val="170000"/>
              </a:lnSpc>
              <a:buNone/>
            </a:pPr>
            <a:r>
              <a:rPr lang="en-US" sz="9600" dirty="0"/>
              <a:t>“The capacity to understand and apply content and experiences that are complex, ambiguous, provocative,  and personally or emotionally challenging</a:t>
            </a:r>
            <a:r>
              <a:rPr lang="en-US" sz="9600" dirty="0" smtClean="0"/>
              <a:t>.”</a:t>
            </a:r>
          </a:p>
          <a:p>
            <a:pPr marL="0" indent="0">
              <a:lnSpc>
                <a:spcPct val="170000"/>
              </a:lnSpc>
              <a:buNone/>
            </a:pPr>
            <a:r>
              <a:rPr lang="en-US" sz="9600" b="1" dirty="0" smtClean="0">
                <a:latin typeface="Calibri" pitchFamily="34" charset="0"/>
                <a:cs typeface="Calibri" pitchFamily="34" charset="0"/>
              </a:rPr>
              <a:t>Adapted from SREB</a:t>
            </a:r>
            <a:endParaRPr lang="en-US" sz="12800" b="1" dirty="0" smtClean="0">
              <a:latin typeface="Calibri" pitchFamily="34" charset="0"/>
              <a:cs typeface="Calibri" pitchFamily="34" charset="0"/>
            </a:endParaRPr>
          </a:p>
          <a:p>
            <a:pPr marL="0" indent="0">
              <a:buNone/>
            </a:pPr>
            <a:endParaRPr lang="en-US" sz="5800" dirty="0">
              <a:solidFill>
                <a:srgbClr val="002060"/>
              </a:solidFill>
              <a:ea typeface="ＭＳ Ｐゴシック" pitchFamily="-108" charset="-128"/>
            </a:endParaRPr>
          </a:p>
          <a:p>
            <a:pPr lvl="0"/>
            <a:endParaRPr lang="en-US" sz="3600" dirty="0" smtClean="0">
              <a:latin typeface="Calibri" pitchFamily="34" charset="0"/>
              <a:cs typeface="Calibri" pitchFamily="34" charset="0"/>
            </a:endParaRPr>
          </a:p>
          <a:p>
            <a:pPr lvl="0"/>
            <a:endParaRPr lang="en-US" sz="3600" dirty="0" smtClean="0">
              <a:latin typeface="Calibri" pitchFamily="34" charset="0"/>
              <a:cs typeface="Calibri" pitchFamily="34" charset="0"/>
            </a:endParaRPr>
          </a:p>
          <a:p>
            <a:pPr marL="0" indent="0">
              <a:buNone/>
            </a:pPr>
            <a:endParaRPr lang="en-US" sz="4000" dirty="0">
              <a:solidFill>
                <a:srgbClr val="002060"/>
              </a:solidFill>
            </a:endParaRPr>
          </a:p>
          <a:p>
            <a:pPr>
              <a:lnSpc>
                <a:spcPct val="90000"/>
              </a:lnSpc>
              <a:buFontTx/>
              <a:buNone/>
            </a:pPr>
            <a:r>
              <a:rPr lang="en-US" sz="2800" dirty="0" smtClean="0">
                <a:solidFill>
                  <a:srgbClr val="002060"/>
                </a:solidFill>
                <a:ea typeface="ＭＳ Ｐゴシック" pitchFamily="-108" charset="-128"/>
              </a:rPr>
              <a:t>				</a:t>
            </a:r>
            <a:endParaRPr lang="en-US" sz="2000" dirty="0" smtClean="0">
              <a:solidFill>
                <a:srgbClr val="002060"/>
              </a:solidFill>
              <a:ea typeface="ＭＳ Ｐゴシック" pitchFamily="-108" charset="-128"/>
            </a:endParaRPr>
          </a:p>
        </p:txBody>
      </p:sp>
      <p:sp>
        <p:nvSpPr>
          <p:cNvPr id="3" name="TextBox 2"/>
          <p:cNvSpPr txBox="1"/>
          <p:nvPr/>
        </p:nvSpPr>
        <p:spPr>
          <a:xfrm>
            <a:off x="1524000" y="1066800"/>
            <a:ext cx="6934200" cy="923330"/>
          </a:xfrm>
          <a:prstGeom prst="rect">
            <a:avLst/>
          </a:prstGeom>
          <a:noFill/>
        </p:spPr>
        <p:txBody>
          <a:bodyPr wrap="square" rtlCol="0">
            <a:spAutoFit/>
          </a:bodyPr>
          <a:lstStyle/>
          <a:p>
            <a:r>
              <a:rPr lang="en-US" sz="5400" b="1" dirty="0" smtClean="0">
                <a:solidFill>
                  <a:schemeClr val="bg1"/>
                </a:solidFill>
                <a:latin typeface="Calibri" pitchFamily="34" charset="0"/>
                <a:cs typeface="Calibri" pitchFamily="34" charset="0"/>
              </a:rPr>
              <a:t>Curriculum</a:t>
            </a:r>
            <a:r>
              <a:rPr lang="en-US" dirty="0" smtClean="0">
                <a:latin typeface="Calibri" pitchFamily="34" charset="0"/>
                <a:cs typeface="Calibri" pitchFamily="34" charset="0"/>
              </a:rPr>
              <a:t> </a:t>
            </a:r>
            <a:endParaRPr lang="en-US" dirty="0">
              <a:latin typeface="Calibri" pitchFamily="34" charset="0"/>
              <a:cs typeface="Calibri" pitchFamily="34" charset="0"/>
            </a:endParaRPr>
          </a:p>
        </p:txBody>
      </p:sp>
    </p:spTree>
    <p:extLst>
      <p:ext uri="{BB962C8B-B14F-4D97-AF65-F5344CB8AC3E}">
        <p14:creationId xmlns:p14="http://schemas.microsoft.com/office/powerpoint/2010/main" val="11752156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0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027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027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310275">
                                            <p:txEl>
                                              <p:pRg st="1" end="1"/>
                                            </p:txEl>
                                          </p:spTgt>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31027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5" name="Rectangle 3"/>
          <p:cNvSpPr>
            <a:spLocks noGrp="1" noChangeArrowheads="1"/>
          </p:cNvSpPr>
          <p:nvPr>
            <p:ph type="body" idx="1"/>
          </p:nvPr>
        </p:nvSpPr>
        <p:spPr bwMode="auto">
          <a:xfrm>
            <a:off x="1524000" y="1905000"/>
            <a:ext cx="7620000" cy="495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numCol="1" anchor="t" anchorCtr="0" compatLnSpc="1">
            <a:prstTxWarp prst="textNoShape">
              <a:avLst/>
            </a:prstTxWarp>
            <a:normAutofit fontScale="25000" lnSpcReduction="20000"/>
          </a:bodyPr>
          <a:lstStyle/>
          <a:p>
            <a:pPr>
              <a:lnSpc>
                <a:spcPct val="170000"/>
              </a:lnSpc>
            </a:pPr>
            <a:r>
              <a:rPr lang="en-US" sz="12800" b="1" dirty="0" smtClean="0">
                <a:latin typeface="Calibri" pitchFamily="34" charset="0"/>
                <a:cs typeface="Calibri" pitchFamily="34" charset="0"/>
              </a:rPr>
              <a:t>SCUSD’s Definition </a:t>
            </a:r>
            <a:r>
              <a:rPr lang="en-US" sz="12800" b="1" dirty="0">
                <a:latin typeface="Calibri" pitchFamily="34" charset="0"/>
                <a:cs typeface="Calibri" pitchFamily="34" charset="0"/>
              </a:rPr>
              <a:t>of </a:t>
            </a:r>
            <a:r>
              <a:rPr lang="en-US" sz="12800" b="1" dirty="0" smtClean="0">
                <a:latin typeface="Calibri" pitchFamily="34" charset="0"/>
                <a:cs typeface="Calibri" pitchFamily="34" charset="0"/>
              </a:rPr>
              <a:t>Rigor</a:t>
            </a:r>
          </a:p>
          <a:p>
            <a:pPr>
              <a:lnSpc>
                <a:spcPct val="170000"/>
              </a:lnSpc>
            </a:pPr>
            <a:r>
              <a:rPr lang="en-US" sz="12800" b="1" dirty="0" smtClean="0">
                <a:latin typeface="Calibri" pitchFamily="34" charset="0"/>
                <a:cs typeface="Calibri" pitchFamily="34" charset="0"/>
              </a:rPr>
              <a:t>Curriculum Maps</a:t>
            </a:r>
            <a:endParaRPr lang="en-US" sz="12800" b="1" dirty="0">
              <a:latin typeface="Calibri" pitchFamily="34" charset="0"/>
              <a:cs typeface="Calibri" pitchFamily="34" charset="0"/>
            </a:endParaRPr>
          </a:p>
          <a:p>
            <a:pPr lvl="0">
              <a:lnSpc>
                <a:spcPct val="170000"/>
              </a:lnSpc>
            </a:pPr>
            <a:r>
              <a:rPr lang="en-US" sz="12800" b="1" dirty="0" smtClean="0">
                <a:latin typeface="Calibri" pitchFamily="34" charset="0"/>
                <a:cs typeface="Calibri" pitchFamily="34" charset="0"/>
              </a:rPr>
              <a:t>Units of Study </a:t>
            </a:r>
          </a:p>
          <a:p>
            <a:pPr lvl="0">
              <a:lnSpc>
                <a:spcPct val="120000"/>
              </a:lnSpc>
            </a:pPr>
            <a:r>
              <a:rPr lang="en-US" sz="12800" b="1" dirty="0">
                <a:latin typeface="Calibri" pitchFamily="34" charset="0"/>
                <a:cs typeface="Calibri" pitchFamily="34" charset="0"/>
              </a:rPr>
              <a:t>Deconstruct Language Structure, </a:t>
            </a:r>
            <a:r>
              <a:rPr lang="en-US" sz="12800" b="1" dirty="0" smtClean="0">
                <a:latin typeface="Calibri" pitchFamily="34" charset="0"/>
                <a:cs typeface="Calibri" pitchFamily="34" charset="0"/>
              </a:rPr>
              <a:t>Form, </a:t>
            </a:r>
            <a:r>
              <a:rPr lang="en-US" sz="12800" b="1" dirty="0">
                <a:latin typeface="Calibri" pitchFamily="34" charset="0"/>
                <a:cs typeface="Calibri" pitchFamily="34" charset="0"/>
              </a:rPr>
              <a:t>and Function within </a:t>
            </a:r>
            <a:r>
              <a:rPr lang="en-US" sz="12800" b="1" dirty="0" smtClean="0">
                <a:latin typeface="Calibri" pitchFamily="34" charset="0"/>
                <a:cs typeface="Calibri" pitchFamily="34" charset="0"/>
              </a:rPr>
              <a:t>Rich Complex </a:t>
            </a:r>
            <a:r>
              <a:rPr lang="en-US" sz="12800" b="1" dirty="0">
                <a:latin typeface="Calibri" pitchFamily="34" charset="0"/>
                <a:cs typeface="Calibri" pitchFamily="34" charset="0"/>
              </a:rPr>
              <a:t>Texts</a:t>
            </a:r>
            <a:endParaRPr lang="en-US" sz="12800" b="1" dirty="0" smtClean="0">
              <a:latin typeface="Calibri" pitchFamily="34" charset="0"/>
              <a:cs typeface="Calibri" pitchFamily="34" charset="0"/>
            </a:endParaRPr>
          </a:p>
          <a:p>
            <a:pPr lvl="0">
              <a:lnSpc>
                <a:spcPct val="170000"/>
              </a:lnSpc>
            </a:pPr>
            <a:r>
              <a:rPr lang="en-US" sz="12800" b="1" dirty="0" smtClean="0">
                <a:latin typeface="Calibri" pitchFamily="34" charset="0"/>
                <a:cs typeface="Calibri" pitchFamily="34" charset="0"/>
              </a:rPr>
              <a:t>Culturally Responsive</a:t>
            </a:r>
          </a:p>
          <a:p>
            <a:pPr marL="0" indent="0">
              <a:buNone/>
            </a:pPr>
            <a:endParaRPr lang="en-US" sz="5800" dirty="0">
              <a:solidFill>
                <a:srgbClr val="002060"/>
              </a:solidFill>
              <a:ea typeface="ＭＳ Ｐゴシック" pitchFamily="-108" charset="-128"/>
            </a:endParaRPr>
          </a:p>
          <a:p>
            <a:pPr lvl="0"/>
            <a:endParaRPr lang="en-US" sz="3600" dirty="0" smtClean="0">
              <a:latin typeface="Calibri" pitchFamily="34" charset="0"/>
              <a:cs typeface="Calibri" pitchFamily="34" charset="0"/>
            </a:endParaRPr>
          </a:p>
          <a:p>
            <a:pPr lvl="0"/>
            <a:endParaRPr lang="en-US" sz="3600" dirty="0" smtClean="0">
              <a:latin typeface="Calibri" pitchFamily="34" charset="0"/>
              <a:cs typeface="Calibri" pitchFamily="34" charset="0"/>
            </a:endParaRPr>
          </a:p>
          <a:p>
            <a:pPr marL="0" indent="0">
              <a:buNone/>
            </a:pPr>
            <a:endParaRPr lang="en-US" sz="4000" dirty="0">
              <a:solidFill>
                <a:srgbClr val="002060"/>
              </a:solidFill>
            </a:endParaRPr>
          </a:p>
          <a:p>
            <a:pPr>
              <a:lnSpc>
                <a:spcPct val="90000"/>
              </a:lnSpc>
              <a:buFontTx/>
              <a:buNone/>
            </a:pPr>
            <a:r>
              <a:rPr lang="en-US" sz="2800" dirty="0" smtClean="0">
                <a:solidFill>
                  <a:srgbClr val="002060"/>
                </a:solidFill>
                <a:ea typeface="ＭＳ Ｐゴシック" pitchFamily="-108" charset="-128"/>
              </a:rPr>
              <a:t>				</a:t>
            </a:r>
            <a:endParaRPr lang="en-US" sz="2000" dirty="0" smtClean="0">
              <a:solidFill>
                <a:srgbClr val="002060"/>
              </a:solidFill>
              <a:ea typeface="ＭＳ Ｐゴシック" pitchFamily="-108" charset="-128"/>
            </a:endParaRPr>
          </a:p>
        </p:txBody>
      </p:sp>
      <p:sp>
        <p:nvSpPr>
          <p:cNvPr id="3" name="TextBox 2"/>
          <p:cNvSpPr txBox="1"/>
          <p:nvPr/>
        </p:nvSpPr>
        <p:spPr>
          <a:xfrm>
            <a:off x="1524000" y="1066800"/>
            <a:ext cx="6934200" cy="923330"/>
          </a:xfrm>
          <a:prstGeom prst="rect">
            <a:avLst/>
          </a:prstGeom>
          <a:noFill/>
        </p:spPr>
        <p:txBody>
          <a:bodyPr wrap="square" rtlCol="0">
            <a:spAutoFit/>
          </a:bodyPr>
          <a:lstStyle/>
          <a:p>
            <a:r>
              <a:rPr lang="en-US" sz="5400" b="1" dirty="0" smtClean="0">
                <a:solidFill>
                  <a:schemeClr val="bg1"/>
                </a:solidFill>
                <a:latin typeface="Calibri" pitchFamily="34" charset="0"/>
                <a:cs typeface="Calibri" pitchFamily="34" charset="0"/>
              </a:rPr>
              <a:t>Curriculum</a:t>
            </a:r>
            <a:r>
              <a:rPr lang="en-US" dirty="0" smtClean="0">
                <a:latin typeface="Calibri" pitchFamily="34" charset="0"/>
                <a:cs typeface="Calibri" pitchFamily="34" charset="0"/>
              </a:rPr>
              <a:t> </a:t>
            </a:r>
            <a:endParaRPr lang="en-US" dirty="0">
              <a:latin typeface="Calibri" pitchFamily="34" charset="0"/>
              <a:cs typeface="Calibri" pitchFamily="34" charset="0"/>
            </a:endParaRPr>
          </a:p>
        </p:txBody>
      </p:sp>
    </p:spTree>
    <p:extLst>
      <p:ext uri="{BB962C8B-B14F-4D97-AF65-F5344CB8AC3E}">
        <p14:creationId xmlns:p14="http://schemas.microsoft.com/office/powerpoint/2010/main" val="34093962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02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02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027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02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1187</TotalTime>
  <Words>1120</Words>
  <Application>Microsoft Macintosh PowerPoint</Application>
  <PresentationFormat>On-screen Show (4:3)</PresentationFormat>
  <Paragraphs>173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Transition To The Common Core  </vt:lpstr>
      <vt:lpstr>PowerPoint Presentation</vt:lpstr>
      <vt:lpstr>PowerPoint Presentation</vt:lpstr>
      <vt:lpstr>Common Core Standards Framework</vt:lpstr>
      <vt:lpstr>Professional Learning</vt:lpstr>
      <vt:lpstr>Common Core Standards Framework</vt:lpstr>
      <vt:lpstr>PowerPoint Presentation</vt:lpstr>
      <vt:lpstr>PowerPoint Presentation</vt:lpstr>
      <vt:lpstr>PowerPoint Presentation</vt:lpstr>
      <vt:lpstr>PowerPoint Presentation</vt:lpstr>
      <vt:lpstr>PowerPoint Presentation</vt:lpstr>
      <vt:lpstr>Capacity Building</vt:lpstr>
      <vt:lpstr>PowerPoint Presentation</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Iris Taylor</cp:lastModifiedBy>
  <cp:revision>113</cp:revision>
  <cp:lastPrinted>2012-10-13T17:20:41Z</cp:lastPrinted>
  <dcterms:created xsi:type="dcterms:W3CDTF">2012-01-25T19:43:10Z</dcterms:created>
  <dcterms:modified xsi:type="dcterms:W3CDTF">2012-10-17T12:26:03Z</dcterms:modified>
</cp:coreProperties>
</file>